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256" r:id="rId2"/>
    <p:sldId id="258" r:id="rId3"/>
    <p:sldId id="261" r:id="rId4"/>
    <p:sldId id="289" r:id="rId5"/>
    <p:sldId id="277" r:id="rId6"/>
    <p:sldId id="279" r:id="rId7"/>
    <p:sldId id="280" r:id="rId8"/>
    <p:sldId id="307" r:id="rId9"/>
    <p:sldId id="284" r:id="rId10"/>
    <p:sldId id="274" r:id="rId11"/>
    <p:sldId id="285" r:id="rId12"/>
    <p:sldId id="282" r:id="rId13"/>
    <p:sldId id="292" r:id="rId14"/>
    <p:sldId id="301" r:id="rId15"/>
    <p:sldId id="302" r:id="rId16"/>
    <p:sldId id="293" r:id="rId17"/>
    <p:sldId id="296" r:id="rId18"/>
    <p:sldId id="297" r:id="rId19"/>
    <p:sldId id="295" r:id="rId20"/>
    <p:sldId id="306" r:id="rId21"/>
    <p:sldId id="304" r:id="rId22"/>
    <p:sldId id="299" r:id="rId23"/>
    <p:sldId id="298" r:id="rId24"/>
    <p:sldId id="286" r:id="rId25"/>
    <p:sldId id="281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81E"/>
    <a:srgbClr val="EFD01C"/>
    <a:srgbClr val="EAEAEA"/>
    <a:srgbClr val="D91809"/>
    <a:srgbClr val="C41508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2FAA34-8502-4324-BDB5-A6CF81ED8A08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A663BB-E8D6-42DB-BC84-20BFB38D6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0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D886-3396-49DF-9032-6723D6B5B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3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A7AD5-EE29-491E-8FF4-2A61A050D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42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CE911-59BF-41E1-A785-2167EBEA2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1ECB0-429D-4FDE-92B3-DD8EBA3AB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8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DDBDC-43B1-4EF9-A603-D7DAE0DF1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41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E8FB5-FC90-4E2A-A137-CF309027C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2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7A1C0-A401-4F2E-A740-97EAE0AA3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3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4F9E1-CD02-4849-89F9-009412F68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05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938AA-26E3-4389-843E-A5B946D07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05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3BEE0-43F4-4AD8-9F32-5B7501742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93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6F040-FA9A-441D-809A-81DF7298B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34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0A6CF-E2CD-4B39-857F-179B1CC2E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632BDA89-99D2-4830-B641-6CA4B217AF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i-ticino.ch/co/index.php?folder=tmo&amp;main=admin" TargetMode="External"/><Relationship Id="rId2" Type="http://schemas.openxmlformats.org/officeDocument/2006/relationships/hyperlink" Target="http://www.o-l.ch/cgi-bin/admin?upload=for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.classifiche@asti-ticino.ch" TargetMode="External"/><Relationship Id="rId4" Type="http://schemas.openxmlformats.org/officeDocument/2006/relationships/hyperlink" Target="http://www.asti-ticino.ch/co/index.php?folder=sprintadmin&amp;main=mai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8985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Corso </a:t>
            </a:r>
            <a:r>
              <a:rPr lang="en-US" altLang="en-US" dirty="0" err="1" smtClean="0"/>
              <a:t>Organizzatori</a:t>
            </a:r>
            <a:r>
              <a:rPr lang="en-US" altLang="en-US" dirty="0" smtClean="0"/>
              <a:t> CO 2017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Elaborazione Dati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DA0EA9-7171-4B33-90D9-BCAAF2767685}" type="slidenum">
              <a:rPr lang="en-US" altLang="en-US">
                <a:latin typeface="Garamond" panose="02020404030301010803" pitchFamily="18" charset="0"/>
              </a:rPr>
              <a:pPr eaLnBrk="1" hangingPunct="1"/>
              <a:t>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Classifiche </a:t>
            </a:r>
            <a:r>
              <a:rPr lang="de-CH" altLang="en-US" smtClean="0"/>
              <a:t>Finali</a:t>
            </a:r>
            <a:r>
              <a:rPr lang="en-US" altLang="en-US" smtClean="0"/>
              <a:t>: Dopo la Gara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4530725"/>
          </a:xfrm>
        </p:spPr>
        <p:txBody>
          <a:bodyPr/>
          <a:lstStyle/>
          <a:p>
            <a:pPr eaLnBrk="1" hangingPunct="1"/>
            <a:r>
              <a:rPr lang="de-CH" altLang="en-US" sz="2400" smtClean="0"/>
              <a:t>Export classifica tempi intermedi</a:t>
            </a:r>
          </a:p>
          <a:p>
            <a:pPr lvl="1" eaLnBrk="1" hangingPunct="1"/>
            <a:r>
              <a:rPr lang="de-CH" altLang="en-US" sz="2000" smtClean="0">
                <a:sym typeface="Wingdings" panose="05000000000000000000" pitchFamily="2" charset="2"/>
              </a:rPr>
              <a:t> classifica CSV</a:t>
            </a:r>
            <a:endParaRPr lang="de-CH" altLang="en-US" sz="2000" smtClean="0"/>
          </a:p>
          <a:p>
            <a:pPr eaLnBrk="1" hangingPunct="1"/>
            <a:r>
              <a:rPr lang="de-CH" altLang="en-US" sz="2400" smtClean="0"/>
              <a:t>Upload SOLV </a:t>
            </a:r>
            <a:r>
              <a:rPr lang="de-CH" altLang="en-US" sz="2000" smtClean="0"/>
              <a:t>(necessita ID banca dati SOLV)</a:t>
            </a:r>
            <a:endParaRPr lang="de-CH" altLang="en-US" sz="2400" smtClean="0"/>
          </a:p>
          <a:p>
            <a:pPr lvl="1" eaLnBrk="1" hangingPunct="1"/>
            <a:r>
              <a:rPr lang="de-CH" altLang="en-US" sz="1600" smtClean="0">
                <a:hlinkClick r:id="rId2"/>
              </a:rPr>
              <a:t>http://www.o-l.ch/cgi-bin/admin?upload=form</a:t>
            </a:r>
            <a:endParaRPr lang="de-CH" altLang="en-US" sz="1600" smtClean="0"/>
          </a:p>
          <a:p>
            <a:pPr eaLnBrk="1" hangingPunct="1"/>
            <a:r>
              <a:rPr lang="de-CH" altLang="en-US" sz="2400" smtClean="0"/>
              <a:t>Upload ASTi </a:t>
            </a:r>
            <a:r>
              <a:rPr lang="de-CH" altLang="en-US" sz="2000" smtClean="0"/>
              <a:t>(necessita ID/password di società per sito ASTi)</a:t>
            </a:r>
            <a:endParaRPr lang="de-CH" altLang="en-US" sz="2400" smtClean="0"/>
          </a:p>
          <a:p>
            <a:pPr lvl="1" eaLnBrk="1" hangingPunct="1"/>
            <a:r>
              <a:rPr lang="de-CH" altLang="en-US" sz="1600" smtClean="0"/>
              <a:t>TMO: </a:t>
            </a:r>
            <a:r>
              <a:rPr lang="de-CH" altLang="en-US" sz="1600" smtClean="0">
                <a:hlinkClick r:id="rId3"/>
              </a:rPr>
              <a:t>http://www.asti-ticino.ch/co/index.php?folder=tmo&amp;main=admin</a:t>
            </a:r>
            <a:endParaRPr lang="de-CH" altLang="en-US" sz="1600" smtClean="0"/>
          </a:p>
          <a:p>
            <a:pPr lvl="1" eaLnBrk="1" hangingPunct="1"/>
            <a:r>
              <a:rPr lang="de-CH" altLang="en-US" sz="1600" smtClean="0"/>
              <a:t>SprintCup: </a:t>
            </a:r>
            <a:r>
              <a:rPr lang="de-CH" altLang="en-US" sz="1600" smtClean="0">
                <a:hlinkClick r:id="rId4"/>
              </a:rPr>
              <a:t>http://www.asti-ticino.ch/co/index.php?folder=sprintadmin&amp;main=main</a:t>
            </a:r>
            <a:endParaRPr lang="de-CH" altLang="en-US" sz="1600" smtClean="0"/>
          </a:p>
          <a:p>
            <a:pPr eaLnBrk="1" hangingPunct="1"/>
            <a:r>
              <a:rPr lang="de-CH" altLang="en-US" sz="2400" smtClean="0"/>
              <a:t>RouteGadget</a:t>
            </a:r>
          </a:p>
          <a:p>
            <a:pPr lvl="1" eaLnBrk="1" hangingPunct="1"/>
            <a:r>
              <a:rPr lang="de-CH" altLang="en-US" sz="1600" smtClean="0"/>
              <a:t>Spedire cartina OCD o JPG 150dpi, percorsi XML, classifica CSV a </a:t>
            </a:r>
            <a:r>
              <a:rPr lang="de-CH" altLang="en-US" sz="1600" smtClean="0">
                <a:hlinkClick r:id="rId5"/>
              </a:rPr>
              <a:t>co.classifiche@asti-ticino.ch</a:t>
            </a:r>
            <a:endParaRPr lang="de-CH" altLang="en-US" sz="1600" smtClean="0"/>
          </a:p>
          <a:p>
            <a:pPr eaLnBrk="1" hangingPunct="1"/>
            <a:r>
              <a:rPr lang="de-CH" altLang="en-US" sz="2000" smtClean="0"/>
              <a:t>TMS</a:t>
            </a:r>
          </a:p>
          <a:p>
            <a:pPr lvl="1" eaLnBrk="1" hangingPunct="1"/>
            <a:r>
              <a:rPr lang="de-CH" altLang="en-US" sz="1600" smtClean="0"/>
              <a:t>Spedire classifica TMS lunga e classifica CSV a </a:t>
            </a:r>
            <a:r>
              <a:rPr lang="de-CH" altLang="en-US" sz="1600" smtClean="0">
                <a:hlinkClick r:id="rId5"/>
              </a:rPr>
              <a:t>co.classifiche@asti-ticino.ch</a:t>
            </a:r>
            <a:endParaRPr lang="de-CH" altLang="en-US" sz="16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de-CH" altLang="en-US" sz="2000" smtClean="0"/>
          </a:p>
          <a:p>
            <a:pPr eaLnBrk="1" hangingPunct="1"/>
            <a:r>
              <a:rPr lang="de-CH" altLang="en-US" sz="2400" smtClean="0"/>
              <a:t>Fattibile tutto già al centro gara prima dello smontaggio!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763E7A-FA0C-4B35-A749-30FC49C52D53}" type="slidenum">
              <a:rPr lang="en-US" altLang="en-US"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Panoramica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Classifiche Online</a:t>
            </a:r>
          </a:p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Classifiche Finali: SOLV/TMO/SprintCup</a:t>
            </a:r>
          </a:p>
          <a:p>
            <a:pPr eaLnBrk="1" hangingPunct="1">
              <a:defRPr/>
            </a:pPr>
            <a:r>
              <a:rPr lang="en-US" dirty="0" smtClean="0"/>
              <a:t>SI-Air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Novità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OL-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Einzel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Feedback 2016 / </a:t>
            </a:r>
            <a:r>
              <a:rPr lang="de-CH" dirty="0" err="1">
                <a:solidFill>
                  <a:schemeClr val="bg1">
                    <a:lumMod val="85000"/>
                  </a:schemeClr>
                </a:solidFill>
              </a:rPr>
              <a:t>Proposte</a:t>
            </a:r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2017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593E44-789B-4CA3-AFFB-C6FCAD3AA72E}" type="slidenum">
              <a:rPr lang="en-US" altLang="en-US"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de-CH" sz="2800" dirty="0" smtClean="0">
                <a:sym typeface="Wingdings" pitchFamily="2" charset="2"/>
              </a:rPr>
              <a:t>SI-AIR+ = </a:t>
            </a:r>
            <a:r>
              <a:rPr lang="de-CH" sz="2800" dirty="0" err="1" smtClean="0">
                <a:sym typeface="Wingdings" pitchFamily="2" charset="2"/>
              </a:rPr>
              <a:t>Sistema</a:t>
            </a:r>
            <a:r>
              <a:rPr lang="de-CH" sz="2800" dirty="0" smtClean="0">
                <a:sym typeface="Wingdings" pitchFamily="2" charset="2"/>
              </a:rPr>
              <a:t> </a:t>
            </a:r>
            <a:r>
              <a:rPr lang="de-CH" sz="2800" dirty="0" err="1" smtClean="0">
                <a:sym typeface="Wingdings" pitchFamily="2" charset="2"/>
              </a:rPr>
              <a:t>SportIdent</a:t>
            </a:r>
            <a:r>
              <a:rPr lang="de-CH" sz="2800" dirty="0" smtClean="0">
                <a:sym typeface="Wingdings" pitchFamily="2" charset="2"/>
              </a:rPr>
              <a:t> per </a:t>
            </a:r>
            <a:r>
              <a:rPr lang="de-CH" sz="2800" dirty="0" err="1" smtClean="0">
                <a:sym typeface="Wingdings" pitchFamily="2" charset="2"/>
              </a:rPr>
              <a:t>Punzonatura</a:t>
            </a:r>
            <a:r>
              <a:rPr lang="de-CH" sz="2800" dirty="0" smtClean="0">
                <a:sym typeface="Wingdings" pitchFamily="2" charset="2"/>
              </a:rPr>
              <a:t> a distanza</a:t>
            </a:r>
          </a:p>
          <a:p>
            <a:pPr lvl="1" eaLnBrk="1" hangingPunct="1">
              <a:defRPr/>
            </a:pPr>
            <a:r>
              <a:rPr lang="de-CH" altLang="en-US" sz="2500" dirty="0">
                <a:sym typeface="Wingdings" panose="05000000000000000000" pitchFamily="2" charset="2"/>
              </a:rPr>
              <a:t>BS11-BL Gate: </a:t>
            </a:r>
            <a:endParaRPr lang="de-CH" altLang="en-US" sz="2500" dirty="0" smtClean="0"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de-CH" altLang="en-US" sz="2100" dirty="0" err="1" smtClean="0">
                <a:sym typeface="Wingdings" panose="05000000000000000000" pitchFamily="2" charset="2"/>
              </a:rPr>
              <a:t>Corridoio</a:t>
            </a:r>
            <a:r>
              <a:rPr lang="de-CH" altLang="en-US" sz="2100" dirty="0" smtClean="0">
                <a:sym typeface="Wingdings" panose="05000000000000000000" pitchFamily="2" charset="2"/>
              </a:rPr>
              <a:t> </a:t>
            </a:r>
            <a:r>
              <a:rPr lang="de-CH" altLang="en-US" sz="2100" dirty="0" err="1">
                <a:sym typeface="Wingdings" panose="05000000000000000000" pitchFamily="2" charset="2"/>
              </a:rPr>
              <a:t>d'arrivo</a:t>
            </a:r>
            <a:r>
              <a:rPr lang="de-CH" altLang="en-US" sz="2100" dirty="0">
                <a:sym typeface="Wingdings" panose="05000000000000000000" pitchFamily="2" charset="2"/>
              </a:rPr>
              <a:t> largo </a:t>
            </a:r>
            <a:r>
              <a:rPr lang="de-CH" altLang="en-US" sz="2100" dirty="0" smtClean="0">
                <a:sym typeface="Wingdings" panose="05000000000000000000" pitchFamily="2" charset="2"/>
              </a:rPr>
              <a:t>3-6m</a:t>
            </a:r>
          </a:p>
          <a:p>
            <a:pPr lvl="2" eaLnBrk="1" hangingPunct="1">
              <a:defRPr/>
            </a:pPr>
            <a:r>
              <a:rPr lang="de-CH" altLang="en-US" sz="2100" dirty="0" smtClean="0">
                <a:sym typeface="Wingdings" panose="05000000000000000000" pitchFamily="2" charset="2"/>
              </a:rPr>
              <a:t>Per gare </a:t>
            </a:r>
            <a:r>
              <a:rPr lang="de-CH" altLang="en-US" sz="2100" dirty="0" err="1" smtClean="0">
                <a:sym typeface="Wingdings" panose="05000000000000000000" pitchFamily="2" charset="2"/>
              </a:rPr>
              <a:t>con</a:t>
            </a:r>
            <a:r>
              <a:rPr lang="de-CH" altLang="en-US" sz="2100" dirty="0">
                <a:sym typeface="Wingdings" panose="05000000000000000000" pitchFamily="2" charset="2"/>
              </a:rPr>
              <a:t> </a:t>
            </a:r>
            <a:r>
              <a:rPr lang="de-CH" altLang="en-US" sz="2100" dirty="0" smtClean="0">
                <a:sym typeface="Wingdings" panose="05000000000000000000" pitchFamily="2" charset="2"/>
              </a:rPr>
              <a:t>solo SIAC</a:t>
            </a:r>
          </a:p>
          <a:p>
            <a:pPr lvl="1" eaLnBrk="1" hangingPunct="1">
              <a:defRPr/>
            </a:pPr>
            <a:r>
              <a:rPr lang="de-CH" altLang="en-US" sz="2500" dirty="0" smtClean="0">
                <a:sym typeface="Wingdings" panose="05000000000000000000" pitchFamily="2" charset="2"/>
              </a:rPr>
              <a:t>BS11-BS Blue: </a:t>
            </a:r>
          </a:p>
          <a:p>
            <a:pPr lvl="2" eaLnBrk="1" hangingPunct="1">
              <a:defRPr/>
            </a:pPr>
            <a:r>
              <a:rPr lang="de-CH" altLang="en-US" sz="2100" dirty="0" err="1" smtClean="0">
                <a:sym typeface="Wingdings" panose="05000000000000000000" pitchFamily="2" charset="2"/>
              </a:rPr>
              <a:t>Punti</a:t>
            </a:r>
            <a:r>
              <a:rPr lang="de-CH" altLang="en-US" sz="2100" dirty="0" smtClean="0">
                <a:sym typeface="Wingdings" panose="05000000000000000000" pitchFamily="2" charset="2"/>
              </a:rPr>
              <a:t> per SIAC (senza </a:t>
            </a:r>
            <a:r>
              <a:rPr lang="de-CH" altLang="en-US" sz="2100" dirty="0" err="1" smtClean="0">
                <a:sym typeface="Wingdings" panose="05000000000000000000" pitchFamily="2" charset="2"/>
              </a:rPr>
              <a:t>buco</a:t>
            </a:r>
            <a:r>
              <a:rPr lang="de-CH" altLang="en-US" sz="2100" dirty="0" smtClean="0">
                <a:sym typeface="Wingdings" panose="05000000000000000000" pitchFamily="2" charset="2"/>
              </a:rPr>
              <a:t>), </a:t>
            </a:r>
            <a:r>
              <a:rPr lang="de-CH" altLang="en-US" sz="2100" dirty="0" err="1" smtClean="0">
                <a:sym typeface="Wingdings" panose="05000000000000000000" pitchFamily="2" charset="2"/>
              </a:rPr>
              <a:t>fino</a:t>
            </a:r>
            <a:r>
              <a:rPr lang="de-CH" altLang="en-US" sz="2100" dirty="0" smtClean="0">
                <a:sym typeface="Wingdings" panose="05000000000000000000" pitchFamily="2" charset="2"/>
              </a:rPr>
              <a:t> a 1.8m</a:t>
            </a:r>
            <a:endParaRPr lang="de-CH" altLang="en-US" sz="2100" dirty="0"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de-CH" dirty="0" smtClean="0">
                <a:sym typeface="Wingdings" pitchFamily="2" charset="2"/>
              </a:rPr>
              <a:t>Per MTB e SKI-OL</a:t>
            </a:r>
          </a:p>
          <a:p>
            <a:pPr lvl="1" eaLnBrk="1" hangingPunct="1">
              <a:defRPr/>
            </a:pPr>
            <a:r>
              <a:rPr lang="de-CH" dirty="0" smtClean="0">
                <a:sym typeface="Wingdings" pitchFamily="2" charset="2"/>
              </a:rPr>
              <a:t>BSF-7D e BSF-8DB: </a:t>
            </a:r>
          </a:p>
          <a:p>
            <a:pPr lvl="2" eaLnBrk="1" hangingPunct="1">
              <a:defRPr/>
            </a:pPr>
            <a:r>
              <a:rPr lang="de-CH" dirty="0" err="1" smtClean="0">
                <a:sym typeface="Wingdings" pitchFamily="2" charset="2"/>
              </a:rPr>
              <a:t>Punti</a:t>
            </a:r>
            <a:r>
              <a:rPr lang="de-CH" dirty="0" smtClean="0">
                <a:sym typeface="Wingdings" pitchFamily="2" charset="2"/>
              </a:rPr>
              <a:t> per SIAC e </a:t>
            </a:r>
            <a:r>
              <a:rPr lang="de-CH" dirty="0" err="1" smtClean="0">
                <a:sym typeface="Wingdings" pitchFamily="2" charset="2"/>
              </a:rPr>
              <a:t>chip</a:t>
            </a:r>
            <a:r>
              <a:rPr lang="de-CH" dirty="0" smtClean="0">
                <a:sym typeface="Wingdings" pitchFamily="2" charset="2"/>
              </a:rPr>
              <a:t> "</a:t>
            </a:r>
            <a:r>
              <a:rPr lang="de-CH" dirty="0" err="1" smtClean="0">
                <a:sym typeface="Wingdings" pitchFamily="2" charset="2"/>
              </a:rPr>
              <a:t>vecchi</a:t>
            </a:r>
            <a:r>
              <a:rPr lang="de-CH" dirty="0" smtClean="0">
                <a:sym typeface="Wingdings" pitchFamily="2" charset="2"/>
              </a:rPr>
              <a:t>", </a:t>
            </a:r>
            <a:r>
              <a:rPr lang="de-CH" dirty="0" err="1" smtClean="0">
                <a:sym typeface="Wingdings" pitchFamily="2" charset="2"/>
              </a:rPr>
              <a:t>fino</a:t>
            </a:r>
            <a:r>
              <a:rPr lang="de-CH" dirty="0" smtClean="0">
                <a:sym typeface="Wingdings" pitchFamily="2" charset="2"/>
              </a:rPr>
              <a:t> a </a:t>
            </a:r>
            <a:r>
              <a:rPr lang="de-CH" dirty="0" err="1" smtClean="0">
                <a:sym typeface="Wingdings" pitchFamily="2" charset="2"/>
              </a:rPr>
              <a:t>max</a:t>
            </a:r>
            <a:r>
              <a:rPr lang="de-CH" dirty="0" smtClean="0">
                <a:sym typeface="Wingdings" pitchFamily="2" charset="2"/>
              </a:rPr>
              <a:t> 0.5 m</a:t>
            </a:r>
          </a:p>
          <a:p>
            <a:pPr marL="344487" lvl="1" indent="0" eaLnBrk="1" hangingPunct="1">
              <a:buNone/>
              <a:defRPr/>
            </a:pPr>
            <a:endParaRPr lang="de-CH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de-CH" sz="2800" dirty="0" smtClean="0">
                <a:sym typeface="Wingdings" pitchFamily="2" charset="2"/>
              </a:rPr>
              <a:t>SIAC = Chip SI-AIR+</a:t>
            </a:r>
          </a:p>
          <a:p>
            <a:pPr lvl="1" eaLnBrk="1" hangingPunct="1">
              <a:defRPr/>
            </a:pPr>
            <a:r>
              <a:rPr lang="de-CH" sz="2400" dirty="0" err="1">
                <a:sym typeface="Wingdings" pitchFamily="2" charset="2"/>
              </a:rPr>
              <a:t>SportIdent</a:t>
            </a:r>
            <a:r>
              <a:rPr lang="de-CH" sz="2400" dirty="0">
                <a:sym typeface="Wingdings" pitchFamily="2" charset="2"/>
              </a:rPr>
              <a:t> </a:t>
            </a:r>
            <a:r>
              <a:rPr lang="de-CH" sz="2400" dirty="0" err="1">
                <a:sym typeface="Wingdings" pitchFamily="2" charset="2"/>
              </a:rPr>
              <a:t>Active</a:t>
            </a:r>
            <a:r>
              <a:rPr lang="de-CH" sz="2400" dirty="0">
                <a:sym typeface="Wingdings" pitchFamily="2" charset="2"/>
              </a:rPr>
              <a:t> </a:t>
            </a:r>
            <a:r>
              <a:rPr lang="de-CH" sz="2400" dirty="0" smtClean="0">
                <a:sym typeface="Wingdings" pitchFamily="2" charset="2"/>
              </a:rPr>
              <a:t>Card</a:t>
            </a:r>
          </a:p>
          <a:p>
            <a:pPr lvl="1" eaLnBrk="1" hangingPunct="1">
              <a:defRPr/>
            </a:pPr>
            <a:r>
              <a:rPr lang="de-CH" dirty="0" smtClean="0">
                <a:sym typeface="Wingdings" pitchFamily="2" charset="2"/>
              </a:rPr>
              <a:t>Chip </a:t>
            </a:r>
            <a:r>
              <a:rPr lang="de-CH" dirty="0" err="1" smtClean="0">
                <a:sym typeface="Wingdings" pitchFamily="2" charset="2"/>
              </a:rPr>
              <a:t>sia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i="1" dirty="0" smtClean="0">
                <a:sym typeface="Wingdings" pitchFamily="2" charset="2"/>
              </a:rPr>
              <a:t>a </a:t>
            </a:r>
            <a:r>
              <a:rPr lang="de-CH" i="1" dirty="0" err="1" smtClean="0">
                <a:sym typeface="Wingdings" pitchFamily="2" charset="2"/>
              </a:rPr>
              <a:t>contatto</a:t>
            </a:r>
            <a:r>
              <a:rPr lang="de-CH" i="1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che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i="1" dirty="0" smtClean="0">
                <a:sym typeface="Wingdings" pitchFamily="2" charset="2"/>
              </a:rPr>
              <a:t>a distanza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de-CH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de-CH" sz="2800" dirty="0" err="1" smtClean="0">
                <a:sym typeface="Wingdings" pitchFamily="2" charset="2"/>
              </a:rPr>
              <a:t>Usa</a:t>
            </a:r>
            <a:r>
              <a:rPr lang="de-CH" sz="2800" dirty="0" smtClean="0">
                <a:sym typeface="Wingdings" pitchFamily="2" charset="2"/>
              </a:rPr>
              <a:t> delle SIAC alle gare </a:t>
            </a:r>
            <a:r>
              <a:rPr lang="de-CH" sz="2800" dirty="0" err="1" smtClean="0">
                <a:sym typeface="Wingdings" pitchFamily="2" charset="2"/>
              </a:rPr>
              <a:t>nazionali</a:t>
            </a:r>
            <a:r>
              <a:rPr lang="de-CH" sz="2800" dirty="0" smtClean="0">
                <a:sym typeface="Wingdings" pitchFamily="2" charset="2"/>
              </a:rPr>
              <a:t> e </a:t>
            </a:r>
            <a:r>
              <a:rPr lang="de-CH" sz="2800" dirty="0" err="1" smtClean="0">
                <a:sym typeface="Wingdings" pitchFamily="2" charset="2"/>
              </a:rPr>
              <a:t>ticinesi</a:t>
            </a:r>
            <a:endParaRPr lang="de-CH" sz="2800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de-CH" sz="2400" dirty="0" smtClean="0">
                <a:sym typeface="Wingdings" pitchFamily="2" charset="2"/>
              </a:rPr>
              <a:t>2015: </a:t>
            </a:r>
            <a:r>
              <a:rPr lang="de-CH" b="1" dirty="0" smtClean="0">
                <a:sym typeface="Wingdings" pitchFamily="2" charset="2"/>
              </a:rPr>
              <a:t>non </a:t>
            </a:r>
            <a:r>
              <a:rPr lang="de-CH" b="1" dirty="0" err="1" smtClean="0">
                <a:sym typeface="Wingdings" pitchFamily="2" charset="2"/>
              </a:rPr>
              <a:t>utilizzabili</a:t>
            </a:r>
            <a:endParaRPr lang="de-CH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de-CH" sz="2400" dirty="0" smtClean="0">
                <a:sym typeface="Wingdings" pitchFamily="2" charset="2"/>
              </a:rPr>
              <a:t>2016: </a:t>
            </a:r>
            <a:r>
              <a:rPr lang="de-CH" dirty="0" err="1" smtClean="0">
                <a:sym typeface="Wingdings" pitchFamily="2" charset="2"/>
              </a:rPr>
              <a:t>utilizzabili</a:t>
            </a:r>
            <a:r>
              <a:rPr lang="de-CH" dirty="0" smtClean="0">
                <a:sym typeface="Wingdings" pitchFamily="2" charset="2"/>
              </a:rPr>
              <a:t> in </a:t>
            </a:r>
            <a:r>
              <a:rPr lang="de-CH" dirty="0" err="1" smtClean="0">
                <a:sym typeface="Wingdings" pitchFamily="2" charset="2"/>
              </a:rPr>
              <a:t>modalità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b="1" i="1" dirty="0" smtClean="0">
                <a:sym typeface="Wingdings" pitchFamily="2" charset="2"/>
              </a:rPr>
              <a:t>a </a:t>
            </a:r>
            <a:r>
              <a:rPr lang="de-CH" b="1" i="1" dirty="0" err="1" smtClean="0">
                <a:sym typeface="Wingdings" pitchFamily="2" charset="2"/>
              </a:rPr>
              <a:t>contatto</a:t>
            </a:r>
            <a:endParaRPr lang="de-CH" b="1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de-CH" sz="2400" dirty="0" smtClean="0">
                <a:sym typeface="Wingdings" pitchFamily="2" charset="2"/>
              </a:rPr>
              <a:t>2017: </a:t>
            </a:r>
            <a:r>
              <a:rPr lang="de-CH" dirty="0" err="1" smtClean="0">
                <a:sym typeface="Wingdings" pitchFamily="2" charset="2"/>
              </a:rPr>
              <a:t>utilizzabili</a:t>
            </a:r>
            <a:r>
              <a:rPr lang="de-CH" dirty="0" smtClean="0">
                <a:sym typeface="Wingdings" pitchFamily="2" charset="2"/>
              </a:rPr>
              <a:t> in modalità </a:t>
            </a:r>
            <a:r>
              <a:rPr lang="de-CH" b="1" i="1" dirty="0" smtClean="0">
                <a:sym typeface="Wingdings" pitchFamily="2" charset="2"/>
              </a:rPr>
              <a:t>a </a:t>
            </a:r>
            <a:r>
              <a:rPr lang="de-CH" b="1" i="1" dirty="0" err="1" smtClean="0">
                <a:sym typeface="Wingdings" pitchFamily="2" charset="2"/>
              </a:rPr>
              <a:t>distanza</a:t>
            </a:r>
            <a:endParaRPr lang="de-CH" dirty="0" smtClean="0">
              <a:sym typeface="Wingdings" pitchFamily="2" charset="2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SI-AIR+ – </a:t>
            </a:r>
            <a:r>
              <a:rPr lang="en-US" altLang="en-US" dirty="0" err="1" smtClean="0"/>
              <a:t>Panoramica</a:t>
            </a:r>
            <a:endParaRPr lang="en-US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D1D9A2-7805-4571-B371-5731405D23E1}" type="slidenum">
              <a:rPr lang="en-US" altLang="en-US"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pic>
        <p:nvPicPr>
          <p:cNvPr id="13" name="Picture 4" descr="BSF11-BS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29584"/>
            <a:ext cx="1756287" cy="178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BSF8-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58695"/>
            <a:ext cx="1656184" cy="16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BSF11-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95" y="1937546"/>
            <a:ext cx="1066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SF7-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54136"/>
            <a:ext cx="1138627" cy="11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6010" y="2815761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BS11-BL Gate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610834" y="4589458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BSF-7D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70" y="4448431"/>
            <a:ext cx="1913934" cy="19139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71591" y="2927255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BS11-BS Blue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7932475" y="4607550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BSF-8DB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6465351" y="5677935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SIAC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SI-AIR – Per </a:t>
            </a:r>
            <a:r>
              <a:rPr lang="en-US" dirty="0" err="1" smtClean="0"/>
              <a:t>Concorrenti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CH" sz="2400" dirty="0">
                <a:sym typeface="Wingdings" pitchFamily="2" charset="2"/>
              </a:rPr>
              <a:t>SIAC </a:t>
            </a:r>
          </a:p>
          <a:p>
            <a:pPr lvl="1" eaLnBrk="1" hangingPunct="1">
              <a:defRPr/>
            </a:pPr>
            <a:r>
              <a:rPr lang="de-CH" sz="2000" dirty="0" err="1" smtClean="0">
                <a:sym typeface="Wingdings" pitchFamily="2" charset="2"/>
              </a:rPr>
              <a:t>Memoria</a:t>
            </a:r>
            <a:r>
              <a:rPr lang="de-CH" sz="2000" dirty="0" smtClean="0">
                <a:sym typeface="Wingdings" pitchFamily="2" charset="2"/>
              </a:rPr>
              <a:t> per 128 </a:t>
            </a:r>
            <a:r>
              <a:rPr lang="de-CH" sz="2000" dirty="0" err="1" smtClean="0">
                <a:sym typeface="Wingdings" pitchFamily="2" charset="2"/>
              </a:rPr>
              <a:t>punzonature</a:t>
            </a:r>
            <a:endParaRPr lang="de-CH" sz="2000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de-CH" sz="2000" dirty="0" err="1">
                <a:sym typeface="Wingdings" pitchFamily="2" charset="2"/>
              </a:rPr>
              <a:t>Punzonatura</a:t>
            </a:r>
            <a:r>
              <a:rPr lang="de-CH" sz="2000" dirty="0">
                <a:sym typeface="Wingdings" pitchFamily="2" charset="2"/>
              </a:rPr>
              <a:t> 60ms</a:t>
            </a:r>
          </a:p>
          <a:p>
            <a:pPr marL="671512" lvl="2" indent="0" eaLnBrk="1" hangingPunct="1">
              <a:buNone/>
              <a:defRPr/>
            </a:pPr>
            <a:endParaRPr lang="de-CH" sz="1400" dirty="0">
              <a:sym typeface="Wingdings" pitchFamily="2" charset="2"/>
            </a:endParaRPr>
          </a:p>
          <a:p>
            <a:r>
              <a:rPr lang="it-CH" sz="2400" dirty="0" smtClean="0"/>
              <a:t>Funzionalità </a:t>
            </a:r>
            <a:r>
              <a:rPr lang="it-CH" sz="2400" b="1" i="1" dirty="0" smtClean="0"/>
              <a:t>a contatto </a:t>
            </a:r>
          </a:p>
          <a:p>
            <a:pPr lvl="1"/>
            <a:r>
              <a:rPr lang="it-CH" sz="2000" b="1" dirty="0" smtClean="0"/>
              <a:t>Sempre attiva</a:t>
            </a:r>
          </a:p>
          <a:p>
            <a:r>
              <a:rPr lang="it-CH" sz="2400" dirty="0" smtClean="0"/>
              <a:t>Funzionalità </a:t>
            </a:r>
            <a:r>
              <a:rPr lang="it-CH" sz="2400" b="1" i="1" dirty="0" smtClean="0"/>
              <a:t>a distanza </a:t>
            </a:r>
          </a:p>
          <a:p>
            <a:pPr lvl="1"/>
            <a:r>
              <a:rPr lang="it-CH" sz="2000" b="1" dirty="0" smtClean="0"/>
              <a:t>Va attivata</a:t>
            </a:r>
          </a:p>
          <a:p>
            <a:pPr lvl="1"/>
            <a:r>
              <a:rPr lang="it-CH" sz="2000" dirty="0" smtClean="0"/>
              <a:t>Attivazione al </a:t>
            </a:r>
            <a:r>
              <a:rPr lang="it-CH" sz="2000" dirty="0" err="1" smtClean="0"/>
              <a:t>Check</a:t>
            </a:r>
            <a:r>
              <a:rPr lang="it-CH" sz="2000" dirty="0" smtClean="0"/>
              <a:t>, Disattivazione al </a:t>
            </a:r>
            <a:r>
              <a:rPr lang="it-CH" sz="2000" dirty="0" err="1" smtClean="0"/>
              <a:t>Finish</a:t>
            </a:r>
            <a:r>
              <a:rPr lang="it-CH" sz="2000" dirty="0"/>
              <a:t/>
            </a:r>
            <a:br>
              <a:rPr lang="it-CH" sz="2000" dirty="0"/>
            </a:br>
            <a:r>
              <a:rPr lang="it-CH" sz="2000" dirty="0" smtClean="0">
                <a:sym typeface="Wingdings" panose="05000000000000000000" pitchFamily="2" charset="2"/>
              </a:rPr>
              <a:t> </a:t>
            </a:r>
            <a:r>
              <a:rPr lang="it-CH" sz="2000" dirty="0" smtClean="0"/>
              <a:t>Ricordarsi il </a:t>
            </a:r>
            <a:r>
              <a:rPr lang="it-CH" sz="2000" dirty="0" err="1" smtClean="0"/>
              <a:t>Check</a:t>
            </a:r>
            <a:r>
              <a:rPr lang="it-CH" sz="2000" dirty="0" smtClean="0"/>
              <a:t> !</a:t>
            </a:r>
          </a:p>
          <a:p>
            <a:pPr lvl="1"/>
            <a:r>
              <a:rPr lang="it-CH" sz="2000" dirty="0" smtClean="0"/>
              <a:t>Se non attivato, è un chip "normale" che funziona </a:t>
            </a:r>
            <a:r>
              <a:rPr lang="it-CH" sz="2000" i="1" dirty="0" smtClean="0"/>
              <a:t>a contatto</a:t>
            </a:r>
            <a:r>
              <a:rPr lang="it-CH" sz="2000" dirty="0" smtClean="0"/>
              <a:t/>
            </a:r>
            <a:br>
              <a:rPr lang="it-CH" sz="2000" dirty="0" smtClean="0"/>
            </a:br>
            <a:r>
              <a:rPr lang="it-CH" sz="2000" dirty="0" smtClean="0"/>
              <a:t>(da inserire nella scatoletta)</a:t>
            </a:r>
          </a:p>
          <a:p>
            <a:pPr lvl="1"/>
            <a:r>
              <a:rPr lang="it-CH" sz="2000" dirty="0" smtClean="0"/>
              <a:t>Attenzione a non passare vicino all'arrivo (es. nelle staffette) </a:t>
            </a:r>
            <a:br>
              <a:rPr lang="it-CH" sz="2000" dirty="0" smtClean="0"/>
            </a:br>
            <a:r>
              <a:rPr lang="it-CH" sz="2000" dirty="0" smtClean="0">
                <a:sym typeface="Wingdings" panose="05000000000000000000" pitchFamily="2" charset="2"/>
              </a:rPr>
              <a:t> si spegne!</a:t>
            </a:r>
            <a:endParaRPr lang="it-CH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16 febbraio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Sandy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DBDC-43B1-4EF9-A603-D7DAE0DF19E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" name="Picture 9" descr="SIAC all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483768" cy="26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4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SI-Air – Per </a:t>
            </a:r>
            <a:r>
              <a:rPr lang="en-US" dirty="0" err="1" smtClean="0"/>
              <a:t>Concorrenti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4906888" cy="4896544"/>
          </a:xfrm>
        </p:spPr>
        <p:txBody>
          <a:bodyPr/>
          <a:lstStyle/>
          <a:p>
            <a:r>
              <a:rPr lang="it-CH" sz="2400" dirty="0" smtClean="0"/>
              <a:t>Timbrare sfiorando la scatoletta</a:t>
            </a:r>
          </a:p>
          <a:p>
            <a:pPr lvl="1">
              <a:spcBef>
                <a:spcPts val="300"/>
              </a:spcBef>
            </a:pPr>
            <a:r>
              <a:rPr lang="it-CH" sz="1800" dirty="0" smtClean="0"/>
              <a:t>SIAC "timbra" non appena arriva entro ~50cm dal punto</a:t>
            </a:r>
          </a:p>
          <a:p>
            <a:pPr lvl="1">
              <a:spcBef>
                <a:spcPts val="300"/>
              </a:spcBef>
            </a:pPr>
            <a:r>
              <a:rPr lang="it-CH" sz="1800" dirty="0" smtClean="0"/>
              <a:t>Non serve toccare o "colpire" la scatoletta</a:t>
            </a:r>
          </a:p>
          <a:p>
            <a:pPr lvl="1">
              <a:spcBef>
                <a:spcPts val="300"/>
              </a:spcBef>
            </a:pPr>
            <a:r>
              <a:rPr lang="it-CH" sz="1800" dirty="0" smtClean="0"/>
              <a:t>Feedback sonoro e visivo sul chip </a:t>
            </a:r>
            <a:br>
              <a:rPr lang="it-CH" sz="1800" dirty="0" smtClean="0"/>
            </a:br>
            <a:r>
              <a:rPr lang="it-CH" sz="1800" dirty="0" smtClean="0"/>
              <a:t/>
            </a:r>
            <a:br>
              <a:rPr lang="it-CH" sz="1800" dirty="0" smtClean="0"/>
            </a:br>
            <a:r>
              <a:rPr lang="it-CH" sz="1800" dirty="0" smtClean="0"/>
              <a:t/>
            </a:r>
            <a:br>
              <a:rPr lang="it-CH" sz="1800" dirty="0" smtClean="0"/>
            </a:br>
            <a:endParaRPr lang="it-CH" sz="1800" dirty="0" smtClean="0"/>
          </a:p>
          <a:p>
            <a:pPr lvl="1">
              <a:spcBef>
                <a:spcPts val="300"/>
              </a:spcBef>
            </a:pPr>
            <a:r>
              <a:rPr lang="it-CH" sz="1800" dirty="0" smtClean="0"/>
              <a:t>telefonata </a:t>
            </a:r>
            <a:br>
              <a:rPr lang="it-CH" sz="1800" dirty="0" smtClean="0"/>
            </a:br>
            <a:r>
              <a:rPr lang="it-CH" sz="1800" dirty="0" smtClean="0"/>
              <a:t>    </a:t>
            </a:r>
            <a:r>
              <a:rPr lang="it-CH" sz="18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"mamma, l'ho trovato…"</a:t>
            </a:r>
          </a:p>
          <a:p>
            <a:pPr lvl="1">
              <a:spcBef>
                <a:spcPts val="300"/>
              </a:spcBef>
            </a:pPr>
            <a:r>
              <a:rPr lang="it-CH" sz="1800" dirty="0" smtClean="0"/>
              <a:t>Feedback SOLO sul chip. </a:t>
            </a:r>
            <a:br>
              <a:rPr lang="it-CH" sz="1800" dirty="0" smtClean="0"/>
            </a:br>
            <a:r>
              <a:rPr lang="it-CH" sz="1800" dirty="0" smtClean="0"/>
              <a:t>La scatoletta non reagisce.</a:t>
            </a:r>
          </a:p>
          <a:p>
            <a:pPr lvl="1">
              <a:spcBef>
                <a:spcPts val="300"/>
              </a:spcBef>
            </a:pPr>
            <a:r>
              <a:rPr lang="it-CH" sz="1800" dirty="0" smtClean="0"/>
              <a:t>Controllare sempre il feedback del chip (50cm sembrano tanti ma…)</a:t>
            </a:r>
          </a:p>
          <a:p>
            <a:pPr lvl="1">
              <a:spcBef>
                <a:spcPts val="300"/>
              </a:spcBef>
            </a:pPr>
            <a:r>
              <a:rPr lang="it-CH" sz="1800" dirty="0" smtClean="0"/>
              <a:t>Timbratura contemporanea di più concorrenti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16 febbraio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Sandy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DBDC-43B1-4EF9-A603-D7DAE0DF19EC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7" name="Picture 2" descr="https://scontent.xx.fbcdn.net/v/t31.0-0/p480x480/13730775_1073261956085490_1785397878971837791_o.jpg?oh=3b50aeb2d40e255dbbe742ed957c777b&amp;oe=59020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14" y="1004362"/>
            <a:ext cx="3550282" cy="512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56376" y="9204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Adele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85909">
            <a:off x="3891008" y="2984373"/>
            <a:ext cx="790575" cy="151447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1156420" y="3085914"/>
            <a:ext cx="2320503" cy="462926"/>
          </a:xfrm>
          <a:prstGeom prst="wedgeRectCallout">
            <a:avLst>
              <a:gd name="adj1" fmla="val 59165"/>
              <a:gd name="adj2" fmla="val -8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smtClean="0">
                <a:solidFill>
                  <a:srgbClr val="0070C0"/>
                </a:solidFill>
              </a:rPr>
              <a:t>Si </a:t>
            </a:r>
            <a:r>
              <a:rPr lang="de-CH" dirty="0" err="1" smtClean="0">
                <a:solidFill>
                  <a:srgbClr val="0070C0"/>
                </a:solidFill>
              </a:rPr>
              <a:t>illumina</a:t>
            </a:r>
            <a:r>
              <a:rPr lang="de-CH" dirty="0" smtClean="0">
                <a:solidFill>
                  <a:srgbClr val="0070C0"/>
                </a:solidFill>
              </a:rPr>
              <a:t> la </a:t>
            </a:r>
            <a:r>
              <a:rPr lang="de-CH" dirty="0" err="1" smtClean="0">
                <a:solidFill>
                  <a:srgbClr val="0070C0"/>
                </a:solidFill>
              </a:rPr>
              <a:t>punta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SI-Air – Per </a:t>
            </a:r>
            <a:r>
              <a:rPr lang="en-US" dirty="0" err="1" smtClean="0"/>
              <a:t>Concorrenti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/>
          <a:lstStyle/>
          <a:p>
            <a:r>
              <a:rPr lang="it-CH" sz="2200" dirty="0" smtClean="0"/>
              <a:t>Timbrare anche l'arrivo</a:t>
            </a:r>
          </a:p>
          <a:p>
            <a:pPr lvl="1"/>
            <a:r>
              <a:rPr lang="it-CH" sz="1800" dirty="0" smtClean="0"/>
              <a:t>Ai TMO l'arrivo va timbrato (come finora)</a:t>
            </a:r>
          </a:p>
          <a:p>
            <a:pPr lvl="1"/>
            <a:r>
              <a:rPr lang="it-CH" sz="1800" dirty="0" smtClean="0"/>
              <a:t>È possibile timbrare correndo "a </a:t>
            </a:r>
            <a:r>
              <a:rPr lang="it-CH" sz="1800" dirty="0" err="1" smtClean="0"/>
              <a:t>bala</a:t>
            </a:r>
            <a:r>
              <a:rPr lang="it-CH" sz="1800" dirty="0" smtClean="0"/>
              <a:t>" facendo passare il chip sopra la scatoletta del </a:t>
            </a:r>
            <a:r>
              <a:rPr lang="it-CH" sz="1800" dirty="0" err="1" smtClean="0"/>
              <a:t>Finish</a:t>
            </a:r>
            <a:endParaRPr lang="it-CH" sz="1800" dirty="0" smtClean="0"/>
          </a:p>
          <a:p>
            <a:pPr lvl="1"/>
            <a:r>
              <a:rPr lang="it-CH" sz="1800" dirty="0" smtClean="0"/>
              <a:t>Ai TMO niente arrivo con "gate" (antenna sulla riga del traguardo) in quanto richiederebbe che tutti i concorrenti corrano con una SIAC </a:t>
            </a:r>
          </a:p>
          <a:p>
            <a:r>
              <a:rPr lang="it-CH" sz="2400" dirty="0" smtClean="0"/>
              <a:t>La scatoletta non registra il passaggio !</a:t>
            </a:r>
          </a:p>
          <a:p>
            <a:pPr lvl="1"/>
            <a:r>
              <a:rPr lang="it-CH" sz="1800" dirty="0" smtClean="0"/>
              <a:t>Se manca un punto non è possibile leggere la scatoletta</a:t>
            </a:r>
          </a:p>
          <a:p>
            <a:pPr lvl="1"/>
            <a:r>
              <a:rPr lang="it-CH" sz="1800" dirty="0" smtClean="0"/>
              <a:t>Punto mancante = non classificati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16 febbraio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Sandy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DBDC-43B1-4EF9-A603-D7DAE0DF19EC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79712" y="5517231"/>
            <a:ext cx="1224136" cy="519691"/>
          </a:xfrm>
          <a:prstGeom prst="roundRect">
            <a:avLst/>
          </a:prstGeom>
          <a:solidFill>
            <a:srgbClr val="D9180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43825" y="569541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560422" y="5584594"/>
            <a:ext cx="3600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299829" y="4970144"/>
            <a:ext cx="1215751" cy="1094176"/>
            <a:chOff x="1299829" y="4970144"/>
            <a:chExt cx="1215751" cy="1094176"/>
          </a:xfrm>
        </p:grpSpPr>
        <p:sp>
          <p:nvSpPr>
            <p:cNvPr id="10" name="Arc 9"/>
            <p:cNvSpPr/>
            <p:nvPr/>
          </p:nvSpPr>
          <p:spPr>
            <a:xfrm rot="16200000">
              <a:off x="1583668" y="5157192"/>
              <a:ext cx="648072" cy="720080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16200000">
              <a:off x="1770648" y="5381892"/>
              <a:ext cx="411412" cy="425330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16200000">
              <a:off x="1360617" y="4909356"/>
              <a:ext cx="1094176" cy="1215751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63386">
            <a:off x="920936" y="4431365"/>
            <a:ext cx="375285" cy="7189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051720" y="4797152"/>
            <a:ext cx="539080" cy="3960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8818" y="470559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segnale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19603" y="5501597"/>
            <a:ext cx="1224136" cy="519691"/>
          </a:xfrm>
          <a:prstGeom prst="roundRect">
            <a:avLst/>
          </a:prstGeom>
          <a:solidFill>
            <a:srgbClr val="D9180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83716" y="567978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800313" y="5568960"/>
            <a:ext cx="36003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92843" y="477826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segnale</a:t>
            </a:r>
            <a:endParaRPr lang="en-US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5766">
            <a:off x="5480601" y="4924970"/>
            <a:ext cx="1096516" cy="8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c 28"/>
          <p:cNvSpPr/>
          <p:nvPr/>
        </p:nvSpPr>
        <p:spPr>
          <a:xfrm>
            <a:off x="6299948" y="5211126"/>
            <a:ext cx="596616" cy="445901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7458428">
            <a:off x="6331189" y="5237002"/>
            <a:ext cx="507420" cy="445901"/>
          </a:xfrm>
          <a:prstGeom prst="arc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SI-Air – Per </a:t>
            </a:r>
            <a:r>
              <a:rPr lang="en-US" dirty="0" err="1" smtClean="0"/>
              <a:t>Concorrenti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0725"/>
          </a:xfrm>
        </p:spPr>
        <p:txBody>
          <a:bodyPr/>
          <a:lstStyle/>
          <a:p>
            <a:r>
              <a:rPr lang="it-CH" sz="2400" dirty="0" smtClean="0"/>
              <a:t>Portare la SIAC come un chip normale</a:t>
            </a:r>
          </a:p>
          <a:p>
            <a:pPr lvl="1"/>
            <a:r>
              <a:rPr lang="it-CH" sz="1800" dirty="0" smtClean="0"/>
              <a:t>Prestare attenzione a riuscire a sentire il feedback. </a:t>
            </a:r>
          </a:p>
          <a:p>
            <a:pPr lvl="1"/>
            <a:r>
              <a:rPr lang="it-CH" sz="1800" dirty="0" smtClean="0"/>
              <a:t>Tener conto di timbrature tradizionali in caso di problemi</a:t>
            </a:r>
          </a:p>
          <a:p>
            <a:pPr lvl="1"/>
            <a:r>
              <a:rPr lang="it-CH" sz="1800" dirty="0" smtClean="0"/>
              <a:t>Non tenere la SIAC allo stesso braccio </a:t>
            </a:r>
            <a:br>
              <a:rPr lang="it-CH" sz="1800" dirty="0" smtClean="0"/>
            </a:br>
            <a:r>
              <a:rPr lang="it-CH" sz="1800" dirty="0" smtClean="0"/>
              <a:t>di un orologio GPS</a:t>
            </a:r>
          </a:p>
          <a:p>
            <a:pPr lvl="2"/>
            <a:r>
              <a:rPr lang="it-CH" sz="1400" dirty="0" smtClean="0"/>
              <a:t>Interferenza tra Garmin310 e SIAC a meno di 8cm</a:t>
            </a:r>
          </a:p>
          <a:p>
            <a:r>
              <a:rPr lang="it-CH" sz="2200" dirty="0" smtClean="0"/>
              <a:t>Batteria</a:t>
            </a:r>
          </a:p>
          <a:p>
            <a:pPr lvl="1"/>
            <a:r>
              <a:rPr lang="it-CH" sz="1800" dirty="0" smtClean="0"/>
              <a:t>Durata 4 anni con 40 gare/anno</a:t>
            </a:r>
          </a:p>
          <a:p>
            <a:pPr lvl="1"/>
            <a:r>
              <a:rPr lang="it-CH" sz="1800" dirty="0" smtClean="0"/>
              <a:t>Sostituzione da </a:t>
            </a:r>
            <a:r>
              <a:rPr lang="it-CH" sz="1800" dirty="0" err="1" smtClean="0"/>
              <a:t>SportIdent</a:t>
            </a:r>
            <a:endParaRPr lang="it-CH" sz="1800" dirty="0" smtClean="0"/>
          </a:p>
          <a:p>
            <a:pPr lvl="1"/>
            <a:r>
              <a:rPr lang="de-CH" sz="1800" dirty="0" err="1">
                <a:sym typeface="Wingdings" pitchFamily="2" charset="2"/>
              </a:rPr>
              <a:t>Con</a:t>
            </a:r>
            <a:r>
              <a:rPr lang="de-CH" sz="1800" dirty="0">
                <a:sym typeface="Wingdings" pitchFamily="2" charset="2"/>
              </a:rPr>
              <a:t> </a:t>
            </a:r>
            <a:r>
              <a:rPr lang="de-CH" sz="1800" dirty="0" err="1">
                <a:sym typeface="Wingdings" pitchFamily="2" charset="2"/>
              </a:rPr>
              <a:t>batteria</a:t>
            </a:r>
            <a:r>
              <a:rPr lang="de-CH" sz="1800" dirty="0">
                <a:sym typeface="Wingdings" pitchFamily="2" charset="2"/>
              </a:rPr>
              <a:t> </a:t>
            </a:r>
            <a:r>
              <a:rPr lang="de-CH" sz="1800" dirty="0" err="1">
                <a:sym typeface="Wingdings" pitchFamily="2" charset="2"/>
              </a:rPr>
              <a:t>scarica</a:t>
            </a:r>
            <a:r>
              <a:rPr lang="de-CH" sz="1800" dirty="0">
                <a:sym typeface="Wingdings" pitchFamily="2" charset="2"/>
              </a:rPr>
              <a:t> </a:t>
            </a:r>
            <a:r>
              <a:rPr lang="de-CH" sz="1800" dirty="0" err="1">
                <a:sym typeface="Wingdings" pitchFamily="2" charset="2"/>
              </a:rPr>
              <a:t>diventa</a:t>
            </a:r>
            <a:r>
              <a:rPr lang="de-CH" sz="1800" dirty="0">
                <a:sym typeface="Wingdings" pitchFamily="2" charset="2"/>
              </a:rPr>
              <a:t> </a:t>
            </a:r>
            <a:r>
              <a:rPr lang="de-CH" sz="1800" dirty="0" err="1">
                <a:sym typeface="Wingdings" pitchFamily="2" charset="2"/>
              </a:rPr>
              <a:t>un</a:t>
            </a:r>
            <a:r>
              <a:rPr lang="de-CH" sz="1800" dirty="0">
                <a:sym typeface="Wingdings" pitchFamily="2" charset="2"/>
              </a:rPr>
              <a:t> </a:t>
            </a:r>
            <a:r>
              <a:rPr lang="de-CH" sz="1800" dirty="0" err="1">
                <a:sym typeface="Wingdings" pitchFamily="2" charset="2"/>
              </a:rPr>
              <a:t>chip</a:t>
            </a:r>
            <a:r>
              <a:rPr lang="de-CH" sz="1800" dirty="0">
                <a:sym typeface="Wingdings" pitchFamily="2" charset="2"/>
              </a:rPr>
              <a:t> "normale</a:t>
            </a:r>
            <a:r>
              <a:rPr lang="de-CH" sz="1800" dirty="0" smtClean="0">
                <a:sym typeface="Wingdings" pitchFamily="2" charset="2"/>
              </a:rPr>
              <a:t>", </a:t>
            </a:r>
            <a:br>
              <a:rPr lang="de-CH" sz="1800" dirty="0" smtClean="0">
                <a:sym typeface="Wingdings" pitchFamily="2" charset="2"/>
              </a:rPr>
            </a:br>
            <a:r>
              <a:rPr lang="de-CH" sz="1800" dirty="0" err="1" smtClean="0">
                <a:sym typeface="Wingdings" pitchFamily="2" charset="2"/>
              </a:rPr>
              <a:t>utilizzabile</a:t>
            </a:r>
            <a:r>
              <a:rPr lang="de-CH" sz="1800" dirty="0" smtClean="0">
                <a:sym typeface="Wingdings" pitchFamily="2" charset="2"/>
              </a:rPr>
              <a:t> in </a:t>
            </a:r>
            <a:r>
              <a:rPr lang="de-CH" sz="1800" dirty="0" err="1" smtClean="0">
                <a:sym typeface="Wingdings" pitchFamily="2" charset="2"/>
              </a:rPr>
              <a:t>modalità</a:t>
            </a:r>
            <a:r>
              <a:rPr lang="de-CH" sz="1800" dirty="0" smtClean="0">
                <a:sym typeface="Wingdings" pitchFamily="2" charset="2"/>
              </a:rPr>
              <a:t> </a:t>
            </a:r>
            <a:r>
              <a:rPr lang="de-CH" sz="1800" i="1" dirty="0" smtClean="0">
                <a:sym typeface="Wingdings" pitchFamily="2" charset="2"/>
              </a:rPr>
              <a:t>a </a:t>
            </a:r>
            <a:r>
              <a:rPr lang="de-CH" sz="1800" i="1" dirty="0" err="1" smtClean="0">
                <a:sym typeface="Wingdings" pitchFamily="2" charset="2"/>
              </a:rPr>
              <a:t>contatto</a:t>
            </a:r>
            <a:endParaRPr lang="de-CH" sz="1800" i="1" dirty="0" smtClean="0">
              <a:sym typeface="Wingdings" pitchFamily="2" charset="2"/>
            </a:endParaRPr>
          </a:p>
          <a:p>
            <a:pPr lvl="1"/>
            <a:r>
              <a:rPr lang="it-CH" sz="1800" dirty="0" smtClean="0"/>
              <a:t>Scatoletta </a:t>
            </a:r>
            <a:r>
              <a:rPr lang="it-CH" sz="1800" b="1" dirty="0" err="1" smtClean="0"/>
              <a:t>Battery</a:t>
            </a:r>
            <a:r>
              <a:rPr lang="it-CH" sz="1800" b="1" dirty="0" smtClean="0"/>
              <a:t> Test</a:t>
            </a:r>
          </a:p>
          <a:p>
            <a:pPr lvl="2"/>
            <a:r>
              <a:rPr lang="it-CH" sz="1400" dirty="0" smtClean="0"/>
              <a:t>A disposizione alla lettura chip</a:t>
            </a:r>
          </a:p>
          <a:p>
            <a:pPr lvl="2"/>
            <a:r>
              <a:rPr lang="it-CH" sz="1400" dirty="0" smtClean="0"/>
              <a:t>Mostra livello batteria</a:t>
            </a:r>
          </a:p>
          <a:p>
            <a:pPr lvl="2"/>
            <a:r>
              <a:rPr lang="it-CH" sz="1400" dirty="0" smtClean="0"/>
              <a:t>Feedback sonoro in caso di batteria scarica</a:t>
            </a:r>
          </a:p>
          <a:p>
            <a:pPr lvl="2"/>
            <a:r>
              <a:rPr lang="it-CH" sz="1400" dirty="0" smtClean="0"/>
              <a:t>Tre livelli: </a:t>
            </a:r>
            <a:r>
              <a:rPr lang="it-CH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it-CH" sz="1400" dirty="0" smtClean="0"/>
              <a:t>, Avviso (</a:t>
            </a:r>
            <a:r>
              <a:rPr lang="it-CH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WARN</a:t>
            </a:r>
            <a:r>
              <a:rPr lang="it-CH" sz="1400" dirty="0" smtClean="0"/>
              <a:t>), Errore (</a:t>
            </a:r>
            <a:r>
              <a:rPr lang="it-CH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FAIL</a:t>
            </a:r>
            <a:r>
              <a:rPr lang="it-CH" sz="1400" dirty="0" smtClean="0"/>
              <a:t>)</a:t>
            </a:r>
            <a:endParaRPr lang="it-CH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16 febbraio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Sandy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DBDC-43B1-4EF9-A603-D7DAE0DF19EC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29036" y="2481862"/>
            <a:ext cx="1990964" cy="1446486"/>
            <a:chOff x="6450533" y="5279918"/>
            <a:chExt cx="1990964" cy="14464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0533" y="5369684"/>
              <a:ext cx="1990964" cy="117415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594549" y="5279918"/>
              <a:ext cx="1594520" cy="14464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594549" y="5279918"/>
              <a:ext cx="1594520" cy="14464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76" y="647701"/>
            <a:ext cx="1468349" cy="106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001" y="4274462"/>
            <a:ext cx="1314450" cy="1781175"/>
          </a:xfrm>
          <a:prstGeom prst="rect">
            <a:avLst/>
          </a:prstGeom>
        </p:spPr>
      </p:pic>
      <p:pic>
        <p:nvPicPr>
          <p:cNvPr id="2050" name="Picture 2" descr="Image result for si-c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51" y="1787526"/>
            <a:ext cx="1325887" cy="9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6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altLang="en-US" sz="2400" dirty="0" err="1" smtClean="0">
                <a:sym typeface="Wingdings" panose="05000000000000000000" pitchFamily="2" charset="2"/>
              </a:rPr>
              <a:t>Programmazione</a:t>
            </a:r>
            <a:r>
              <a:rPr lang="de-CH" altLang="en-US" sz="2400" dirty="0" smtClean="0">
                <a:sym typeface="Wingdings" panose="05000000000000000000" pitchFamily="2" charset="2"/>
              </a:rPr>
              <a:t> </a:t>
            </a:r>
            <a:r>
              <a:rPr lang="de-CH" altLang="en-US" sz="2400" dirty="0" err="1" smtClean="0">
                <a:sym typeface="Wingdings" panose="05000000000000000000" pitchFamily="2" charset="2"/>
              </a:rPr>
              <a:t>punti</a:t>
            </a:r>
            <a:endParaRPr lang="de-CH" altLang="en-US" sz="2400" dirty="0" smtClean="0">
              <a:sym typeface="Wingdings" panose="05000000000000000000" pitchFamily="2" charset="2"/>
            </a:endParaRPr>
          </a:p>
          <a:p>
            <a:pPr lvl="1" eaLnBrk="1" hangingPunct="1">
              <a:spcBef>
                <a:spcPts val="300"/>
              </a:spcBef>
            </a:pPr>
            <a:r>
              <a:rPr lang="de-CH" altLang="en-US" sz="2000" dirty="0" err="1" smtClean="0">
                <a:sym typeface="Wingdings" panose="05000000000000000000" pitchFamily="2" charset="2"/>
              </a:rPr>
              <a:t>Modalità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beacon</a:t>
            </a:r>
            <a:r>
              <a:rPr lang="de-CH" altLang="en-US" sz="2000" dirty="0" smtClean="0">
                <a:sym typeface="Wingdings" panose="05000000000000000000" pitchFamily="2" charset="2"/>
              </a:rPr>
              <a:t> (SI-AIR+) </a:t>
            </a:r>
          </a:p>
          <a:p>
            <a:pPr lvl="2" eaLnBrk="1" hangingPunct="1"/>
            <a:r>
              <a:rPr lang="de-CH" altLang="en-US" sz="1600" dirty="0" err="1" smtClean="0">
                <a:sym typeface="Wingdings" panose="05000000000000000000" pitchFamily="2" charset="2"/>
              </a:rPr>
              <a:t>Impostabile</a:t>
            </a:r>
            <a:r>
              <a:rPr lang="de-CH" altLang="en-US" sz="1600" dirty="0" smtClean="0">
                <a:sym typeface="Wingdings" panose="05000000000000000000" pitchFamily="2" charset="2"/>
              </a:rPr>
              <a:t> solo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con</a:t>
            </a:r>
            <a:r>
              <a:rPr lang="de-CH" altLang="en-US" sz="1600" dirty="0" smtClean="0">
                <a:sym typeface="Wingdings" panose="05000000000000000000" pitchFamily="2" charset="2"/>
              </a:rPr>
              <a:t> PC (SI-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Config</a:t>
            </a:r>
            <a:r>
              <a:rPr lang="de-CH" altLang="en-US" sz="1600" dirty="0" smtClean="0">
                <a:sym typeface="Wingdings" panose="05000000000000000000" pitchFamily="2" charset="2"/>
              </a:rPr>
              <a:t>+) </a:t>
            </a:r>
          </a:p>
          <a:p>
            <a:pPr lvl="2" eaLnBrk="1" hangingPunct="1"/>
            <a:r>
              <a:rPr lang="de-CH" altLang="en-US" sz="1600" dirty="0" err="1" smtClean="0">
                <a:sym typeface="Wingdings" panose="05000000000000000000" pitchFamily="2" charset="2"/>
              </a:rPr>
              <a:t>Richiede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il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>
                <a:sym typeface="Wingdings" panose="05000000000000000000" pitchFamily="2" charset="2"/>
              </a:rPr>
              <a:t>firmware</a:t>
            </a:r>
            <a:r>
              <a:rPr lang="de-CH" altLang="en-US" sz="1600" dirty="0">
                <a:sym typeface="Wingdings" panose="05000000000000000000" pitchFamily="2" charset="2"/>
              </a:rPr>
              <a:t> </a:t>
            </a:r>
            <a:r>
              <a:rPr lang="de-CH" altLang="en-US" sz="1600" dirty="0" err="1">
                <a:sym typeface="Wingdings" panose="05000000000000000000" pitchFamily="2" charset="2"/>
              </a:rPr>
              <a:t>aggiornato</a:t>
            </a:r>
            <a:r>
              <a:rPr lang="de-CH" altLang="en-US" sz="1600" dirty="0">
                <a:sym typeface="Wingdings" panose="05000000000000000000" pitchFamily="2" charset="2"/>
              </a:rPr>
              <a:t> alla </a:t>
            </a:r>
            <a:r>
              <a:rPr lang="de-CH" altLang="en-US" sz="1600" dirty="0" err="1">
                <a:sym typeface="Wingdings" panose="05000000000000000000" pitchFamily="2" charset="2"/>
              </a:rPr>
              <a:t>versione</a:t>
            </a:r>
            <a:r>
              <a:rPr lang="de-CH" altLang="en-US" sz="1600" dirty="0">
                <a:sym typeface="Wingdings" panose="05000000000000000000" pitchFamily="2" charset="2"/>
              </a:rPr>
              <a:t> </a:t>
            </a:r>
            <a:r>
              <a:rPr lang="de-CH" altLang="en-US" sz="1600" dirty="0" smtClean="0">
                <a:sym typeface="Wingdings" panose="05000000000000000000" pitchFamily="2" charset="2"/>
              </a:rPr>
              <a:t>6+ (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consigliata</a:t>
            </a:r>
            <a:r>
              <a:rPr lang="de-CH" altLang="en-US" sz="1600" dirty="0" smtClean="0">
                <a:sym typeface="Wingdings" panose="05000000000000000000" pitchFamily="2" charset="2"/>
              </a:rPr>
              <a:t> 6.56)</a:t>
            </a:r>
          </a:p>
          <a:p>
            <a:pPr lvl="2" eaLnBrk="1" hangingPunct="1"/>
            <a:r>
              <a:rPr lang="de-CH" altLang="en-US" sz="1600" dirty="0" smtClean="0">
                <a:sym typeface="Wingdings" panose="05000000000000000000" pitchFamily="2" charset="2"/>
              </a:rPr>
              <a:t>Maggiore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consumo</a:t>
            </a:r>
            <a:r>
              <a:rPr lang="de-CH" altLang="en-US" sz="1600" dirty="0" smtClean="0">
                <a:sym typeface="Wingdings" panose="05000000000000000000" pitchFamily="2" charset="2"/>
              </a:rPr>
              <a:t> di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batteria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ma</a:t>
            </a:r>
            <a:r>
              <a:rPr lang="de-CH" altLang="en-US" sz="1600" dirty="0" smtClean="0">
                <a:sym typeface="Wingdings" panose="05000000000000000000" pitchFamily="2" charset="2"/>
              </a:rPr>
              <a:t> non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quantificabile</a:t>
            </a:r>
            <a:endParaRPr lang="de-CH" altLang="en-US" sz="1600" dirty="0" smtClean="0">
              <a:sym typeface="Wingdings" panose="05000000000000000000" pitchFamily="2" charset="2"/>
            </a:endParaRPr>
          </a:p>
          <a:p>
            <a:pPr lvl="1" eaLnBrk="1" hangingPunct="1"/>
            <a:r>
              <a:rPr lang="de-CH" altLang="en-US" sz="2000" dirty="0" err="1" smtClean="0">
                <a:sym typeface="Wingdings" panose="05000000000000000000" pitchFamily="2" charset="2"/>
              </a:rPr>
              <a:t>Scatolette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ASTi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sono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tutte</a:t>
            </a:r>
            <a:r>
              <a:rPr lang="de-CH" altLang="en-US" sz="2000" dirty="0" smtClean="0">
                <a:sym typeface="Wingdings" panose="05000000000000000000" pitchFamily="2" charset="2"/>
              </a:rPr>
              <a:t> in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modalità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beacon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con</a:t>
            </a:r>
            <a:r>
              <a:rPr lang="de-CH" altLang="en-US" sz="2000" dirty="0" smtClean="0">
                <a:sym typeface="Wingdings" panose="05000000000000000000" pitchFamily="2" charset="2"/>
              </a:rPr>
              <a:t> 6.56</a:t>
            </a:r>
            <a:r>
              <a:rPr lang="de-CH" altLang="en-US" sz="2000" dirty="0">
                <a:sym typeface="Wingdings" panose="05000000000000000000" pitchFamily="2" charset="2"/>
              </a:rPr>
              <a:t/>
            </a:r>
            <a:br>
              <a:rPr lang="de-CH" altLang="en-US" sz="2000" dirty="0">
                <a:sym typeface="Wingdings" panose="05000000000000000000" pitchFamily="2" charset="2"/>
              </a:rPr>
            </a:b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NON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cambiare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</a:p>
          <a:p>
            <a:pPr lvl="1" eaLnBrk="1" hangingPunct="1"/>
            <a:r>
              <a:rPr lang="de-CH" altLang="en-US" sz="2000" dirty="0" err="1" smtClean="0">
                <a:sym typeface="Wingdings" panose="05000000000000000000" pitchFamily="2" charset="2"/>
              </a:rPr>
              <a:t>Impostare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tempi</a:t>
            </a:r>
            <a:r>
              <a:rPr lang="de-CH" altLang="en-US" sz="2000" dirty="0" smtClean="0">
                <a:sym typeface="Wingdings" panose="05000000000000000000" pitchFamily="2" charset="2"/>
              </a:rPr>
              <a:t> di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attivazione</a:t>
            </a:r>
            <a:r>
              <a:rPr lang="de-CH" altLang="en-US" sz="2000" dirty="0" smtClean="0">
                <a:sym typeface="Wingdings" panose="05000000000000000000" pitchFamily="2" charset="2"/>
              </a:rPr>
              <a:t> molto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lunghi</a:t>
            </a:r>
            <a:r>
              <a:rPr lang="de-CH" altLang="en-US" sz="2000" dirty="0" smtClean="0">
                <a:sym typeface="Wingdings" panose="05000000000000000000" pitchFamily="2" charset="2"/>
              </a:rPr>
              <a:t> (12h)</a:t>
            </a:r>
          </a:p>
          <a:p>
            <a:pPr lvl="2" eaLnBrk="1" hangingPunct="1"/>
            <a:r>
              <a:rPr lang="de-CH" altLang="en-US" sz="1600" dirty="0" smtClean="0">
                <a:sym typeface="Wingdings" panose="05000000000000000000" pitchFamily="2" charset="2"/>
              </a:rPr>
              <a:t>La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scatoletta</a:t>
            </a:r>
            <a:r>
              <a:rPr lang="de-CH" altLang="en-US" sz="1600" dirty="0" smtClean="0">
                <a:sym typeface="Wingdings" panose="05000000000000000000" pitchFamily="2" charset="2"/>
              </a:rPr>
              <a:t> non si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accorge</a:t>
            </a:r>
            <a:r>
              <a:rPr lang="de-CH" altLang="en-US" sz="1600" dirty="0" smtClean="0">
                <a:sym typeface="Wingdings" panose="05000000000000000000" pitchFamily="2" charset="2"/>
              </a:rPr>
              <a:t> del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passaggio</a:t>
            </a:r>
            <a:r>
              <a:rPr lang="de-CH" altLang="en-US" sz="1600" dirty="0" smtClean="0">
                <a:sym typeface="Wingdings" panose="05000000000000000000" pitchFamily="2" charset="2"/>
              </a:rPr>
              <a:t> di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un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concorrente</a:t>
            </a:r>
            <a:r>
              <a:rPr lang="de-CH" altLang="en-US" sz="1600" dirty="0" smtClean="0">
                <a:sym typeface="Wingdings" panose="05000000000000000000" pitchFamily="2" charset="2"/>
              </a:rPr>
              <a:t/>
            </a:r>
            <a:br>
              <a:rPr lang="de-CH" altLang="en-US" sz="1600" dirty="0" smtClean="0">
                <a:sym typeface="Wingdings" panose="05000000000000000000" pitchFamily="2" charset="2"/>
              </a:rPr>
            </a:br>
            <a:r>
              <a:rPr lang="de-CH" altLang="en-US" sz="1600" dirty="0" smtClean="0">
                <a:sym typeface="Wingdings" panose="05000000000000000000" pitchFamily="2" charset="2"/>
              </a:rPr>
              <a:t>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il</a:t>
            </a:r>
            <a:r>
              <a:rPr lang="de-CH" altLang="en-US" sz="1600" dirty="0" smtClean="0">
                <a:sym typeface="Wingdings" panose="05000000000000000000" pitchFamily="2" charset="2"/>
              </a:rPr>
              <a:t> tempo di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attivazione</a:t>
            </a:r>
            <a:r>
              <a:rPr lang="de-CH" altLang="en-US" sz="1600" dirty="0" smtClean="0">
                <a:sym typeface="Wingdings" panose="05000000000000000000" pitchFamily="2" charset="2"/>
              </a:rPr>
              <a:t> non è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relativo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all'ultimo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concorrente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che</a:t>
            </a:r>
            <a:r>
              <a:rPr lang="de-CH" altLang="en-US" sz="1600" dirty="0" smtClean="0">
                <a:sym typeface="Wingdings" panose="05000000000000000000" pitchFamily="2" charset="2"/>
              </a:rPr>
              <a:t> ha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timbrato</a:t>
            </a:r>
            <a:endParaRPr lang="de-CH" altLang="en-US" sz="1600" dirty="0" smtClean="0">
              <a:sym typeface="Wingdings" panose="05000000000000000000" pitchFamily="2" charset="2"/>
            </a:endParaRPr>
          </a:p>
          <a:p>
            <a:pPr lvl="2" eaLnBrk="1" hangingPunct="1"/>
            <a:r>
              <a:rPr lang="de-CH" altLang="en-US" sz="1600" dirty="0" err="1" smtClean="0">
                <a:sym typeface="Wingdings" panose="05000000000000000000" pitchFamily="2" charset="2"/>
              </a:rPr>
              <a:t>Tenere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conto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anche</a:t>
            </a:r>
            <a:r>
              <a:rPr lang="de-CH" altLang="en-US" sz="1600" dirty="0" smtClean="0">
                <a:sym typeface="Wingdings" panose="05000000000000000000" pitchFamily="2" charset="2"/>
              </a:rPr>
              <a:t> di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eventuali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ritardi</a:t>
            </a:r>
            <a:r>
              <a:rPr lang="de-CH" altLang="en-US" sz="1600" dirty="0" smtClean="0">
                <a:sym typeface="Wingdings" panose="05000000000000000000" pitchFamily="2" charset="2"/>
              </a:rPr>
              <a:t> della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partenza</a:t>
            </a:r>
            <a:endParaRPr lang="de-CH" altLang="en-US" sz="1600" dirty="0" smtClean="0">
              <a:sym typeface="Wingdings" panose="05000000000000000000" pitchFamily="2" charset="2"/>
            </a:endParaRPr>
          </a:p>
          <a:p>
            <a:pPr lvl="2" eaLnBrk="1" hangingPunct="1"/>
            <a:r>
              <a:rPr lang="de-CH" altLang="en-US" sz="1600" dirty="0" smtClean="0">
                <a:sym typeface="Wingdings" panose="05000000000000000000" pitchFamily="2" charset="2"/>
              </a:rPr>
              <a:t>Tempo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già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impostato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su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tutte</a:t>
            </a:r>
            <a:r>
              <a:rPr lang="de-CH" altLang="en-US" sz="1600" dirty="0" smtClean="0">
                <a:sym typeface="Wingdings" panose="05000000000000000000" pitchFamily="2" charset="2"/>
              </a:rPr>
              <a:t> le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scatolette</a:t>
            </a:r>
            <a:r>
              <a:rPr lang="de-CH" altLang="en-US" sz="1600" dirty="0" smtClean="0"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ASTi</a:t>
            </a:r>
            <a:r>
              <a:rPr lang="de-CH" altLang="en-US" sz="1600" dirty="0" smtClean="0">
                <a:sym typeface="Wingdings" panose="05000000000000000000" pitchFamily="2" charset="2"/>
              </a:rPr>
              <a:t>. 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NON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cambiare</a:t>
            </a:r>
            <a:r>
              <a:rPr lang="de-CH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de-CH" altLang="en-US" sz="16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 eaLnBrk="1" hangingPunct="1"/>
            <a:r>
              <a:rPr lang="de-CH" altLang="en-US" sz="2000" dirty="0" err="1" smtClean="0">
                <a:sym typeface="Wingdings" panose="05000000000000000000" pitchFamily="2" charset="2"/>
              </a:rPr>
              <a:t>Scatoletta</a:t>
            </a:r>
            <a:r>
              <a:rPr lang="de-CH" altLang="en-US" sz="2000" dirty="0" smtClean="0">
                <a:sym typeface="Wingdings" panose="05000000000000000000" pitchFamily="2" charset="2"/>
              </a:rPr>
              <a:t> Clear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deve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essere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il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punti</a:t>
            </a:r>
            <a:r>
              <a:rPr lang="de-CH" altLang="en-US" sz="2000" dirty="0" smtClean="0">
                <a:sym typeface="Wingdings" panose="05000000000000000000" pitchFamily="2" charset="2"/>
              </a:rPr>
              <a:t> #1</a:t>
            </a:r>
          </a:p>
          <a:p>
            <a:pPr marL="671512" lvl="2" indent="0" eaLnBrk="1" hangingPunct="1">
              <a:spcBef>
                <a:spcPts val="0"/>
              </a:spcBef>
              <a:buNone/>
            </a:pPr>
            <a:r>
              <a:rPr lang="de-CH" altLang="en-US" sz="1600" dirty="0" smtClean="0">
                <a:sym typeface="Wingdings" panose="05000000000000000000" pitchFamily="2" charset="2"/>
              </a:rPr>
              <a:t> Feedback solo della </a:t>
            </a:r>
            <a:r>
              <a:rPr lang="de-CH" altLang="en-US" sz="1600" dirty="0" err="1" smtClean="0">
                <a:sym typeface="Wingdings" panose="05000000000000000000" pitchFamily="2" charset="2"/>
              </a:rPr>
              <a:t>scatoletta</a:t>
            </a:r>
            <a:r>
              <a:rPr lang="de-CH" altLang="en-US" sz="1600" dirty="0" smtClean="0">
                <a:sym typeface="Wingdings" panose="05000000000000000000" pitchFamily="2" charset="2"/>
              </a:rPr>
              <a:t> e non della SIAC</a:t>
            </a:r>
            <a:br>
              <a:rPr lang="de-CH" altLang="en-US" sz="1600" dirty="0" smtClean="0">
                <a:sym typeface="Wingdings" panose="05000000000000000000" pitchFamily="2" charset="2"/>
              </a:rPr>
            </a:b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Già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impostato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su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scatolette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ASTi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 Non </a:t>
            </a:r>
            <a:r>
              <a:rPr lang="de-CH" altLang="en-US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cambiare</a:t>
            </a:r>
            <a:r>
              <a:rPr lang="de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!</a:t>
            </a:r>
          </a:p>
          <a:p>
            <a:pPr lvl="1" eaLnBrk="1" hangingPunct="1"/>
            <a:endParaRPr lang="de-CH" altLang="en-US" sz="1400" dirty="0" smtClean="0">
              <a:sym typeface="Wingdings" panose="05000000000000000000" pitchFamily="2" charset="2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SI-Air – Per </a:t>
            </a:r>
            <a:r>
              <a:rPr lang="en-US" altLang="en-US" dirty="0" err="1" smtClean="0"/>
              <a:t>Organizzatori</a:t>
            </a:r>
            <a:r>
              <a:rPr lang="en-US" altLang="en-US" dirty="0" smtClean="0"/>
              <a:t> 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Progr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Punti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CF75-58F2-4325-87CA-C253A11AB0C4}" type="slidenum">
              <a:rPr lang="en-US" altLang="en-US"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  <p:extLst>
      <p:ext uri="{BB962C8B-B14F-4D97-AF65-F5344CB8AC3E}">
        <p14:creationId xmlns:p14="http://schemas.microsoft.com/office/powerpoint/2010/main" val="4384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SI-Air – Per </a:t>
            </a:r>
            <a:r>
              <a:rPr lang="en-US" altLang="en-US" dirty="0" err="1" smtClean="0"/>
              <a:t>Organizzatori</a:t>
            </a:r>
            <a:r>
              <a:rPr lang="en-US" altLang="en-US" dirty="0" smtClean="0"/>
              <a:t> 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Progr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Punti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CF75-58F2-4325-87CA-C253A11AB0C4}" type="slidenum">
              <a:rPr lang="en-US" altLang="en-US"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94479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5517232"/>
            <a:ext cx="6826327" cy="81560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 eaLnBrk="1" hangingPunct="1"/>
            <a:r>
              <a:rPr lang="it-CH" altLang="en-US" sz="1400" dirty="0" smtClean="0">
                <a:sym typeface="Wingdings" panose="05000000000000000000" pitchFamily="2" charset="2"/>
              </a:rPr>
              <a:t>Non impostare ECO mode</a:t>
            </a:r>
          </a:p>
          <a:p>
            <a:pPr lvl="2" eaLnBrk="1" hangingPunct="1">
              <a:spcBef>
                <a:spcPts val="0"/>
              </a:spcBef>
            </a:pPr>
            <a:r>
              <a:rPr lang="it-CH" altLang="en-US" sz="1100" dirty="0" smtClean="0">
                <a:sym typeface="Wingdings" panose="05000000000000000000" pitchFamily="2" charset="2"/>
              </a:rPr>
              <a:t>La scatoletta trasmette il segnale meno spesso, con altissimo rischio che il concorrente passi il punto senza che il chip rilevi alcun segnale</a:t>
            </a:r>
            <a:br>
              <a:rPr lang="it-CH" altLang="en-US" sz="1100" dirty="0" smtClean="0">
                <a:sym typeface="Wingdings" panose="05000000000000000000" pitchFamily="2" charset="2"/>
              </a:rPr>
            </a:br>
            <a:r>
              <a:rPr lang="it-CH" altLang="en-US" sz="1100" dirty="0" smtClean="0">
                <a:sym typeface="Wingdings" panose="05000000000000000000" pitchFamily="2" charset="2"/>
              </a:rPr>
              <a:t> Concorrente squalificato (o gara annullata, vedi coppa del mondo SWE 2015)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4248" y="3171453"/>
            <a:ext cx="2145807" cy="176971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08000" lvl="1" indent="-108000" eaLnBrk="1" hangingPunct="1"/>
            <a:r>
              <a:rPr lang="de-CH" altLang="en-US" sz="1400" dirty="0" err="1" smtClean="0">
                <a:sym typeface="Wingdings" panose="05000000000000000000" pitchFamily="2" charset="2"/>
              </a:rPr>
              <a:t>Punching</a:t>
            </a:r>
            <a:r>
              <a:rPr lang="de-CH" altLang="en-US" sz="1400" dirty="0" smtClean="0">
                <a:sym typeface="Wingdings" panose="05000000000000000000" pitchFamily="2" charset="2"/>
              </a:rPr>
              <a:t> Mode</a:t>
            </a:r>
          </a:p>
          <a:p>
            <a:pPr marL="288000" lvl="2" eaLnBrk="1" hangingPunct="1"/>
            <a:r>
              <a:rPr lang="de-CH" altLang="en-US" sz="1100" dirty="0" smtClean="0">
                <a:sym typeface="Wingdings" panose="05000000000000000000" pitchFamily="2" charset="2"/>
              </a:rPr>
              <a:t>La </a:t>
            </a:r>
            <a:r>
              <a:rPr lang="de-CH" altLang="en-US" sz="1100" dirty="0">
                <a:sym typeface="Wingdings" panose="05000000000000000000" pitchFamily="2" charset="2"/>
              </a:rPr>
              <a:t>SIAC </a:t>
            </a:r>
            <a:r>
              <a:rPr lang="de-CH" altLang="en-US" sz="1100" dirty="0" err="1">
                <a:sym typeface="Wingdings" panose="05000000000000000000" pitchFamily="2" charset="2"/>
              </a:rPr>
              <a:t>reagisce</a:t>
            </a:r>
            <a:r>
              <a:rPr lang="de-CH" altLang="en-US" sz="1100" dirty="0">
                <a:sym typeface="Wingdings" panose="05000000000000000000" pitchFamily="2" charset="2"/>
              </a:rPr>
              <a:t> subito, non </a:t>
            </a:r>
            <a:r>
              <a:rPr lang="de-CH" altLang="en-US" sz="1100" dirty="0" err="1">
                <a:sym typeface="Wingdings" panose="05000000000000000000" pitchFamily="2" charset="2"/>
              </a:rPr>
              <a:t>appena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riceve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il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segnale</a:t>
            </a:r>
            <a:r>
              <a:rPr lang="de-CH" altLang="en-US" sz="1100" dirty="0">
                <a:sym typeface="Wingdings" panose="05000000000000000000" pitchFamily="2" charset="2"/>
              </a:rPr>
              <a:t> della </a:t>
            </a:r>
            <a:r>
              <a:rPr lang="de-CH" altLang="en-US" sz="1100" dirty="0" err="1">
                <a:sym typeface="Wingdings" panose="05000000000000000000" pitchFamily="2" charset="2"/>
              </a:rPr>
              <a:t>scatoletta</a:t>
            </a:r>
            <a:endParaRPr lang="de-CH" altLang="en-US" sz="1100" dirty="0">
              <a:sym typeface="Wingdings" panose="05000000000000000000" pitchFamily="2" charset="2"/>
            </a:endParaRPr>
          </a:p>
          <a:p>
            <a:pPr marL="108000" lvl="2" indent="-108000" eaLnBrk="1" hangingPunct="1"/>
            <a:r>
              <a:rPr lang="de-CH" altLang="en-US" sz="1400" dirty="0">
                <a:sym typeface="Wingdings" panose="05000000000000000000" pitchFamily="2" charset="2"/>
              </a:rPr>
              <a:t>Timing Mode </a:t>
            </a:r>
            <a:endParaRPr lang="de-CH" altLang="en-US" sz="1400" dirty="0" smtClean="0">
              <a:sym typeface="Wingdings" panose="05000000000000000000" pitchFamily="2" charset="2"/>
            </a:endParaRPr>
          </a:p>
          <a:p>
            <a:pPr marL="288000" lvl="2"/>
            <a:r>
              <a:rPr lang="de-CH" altLang="en-US" sz="1100" dirty="0" err="1">
                <a:sym typeface="Wingdings" panose="05000000000000000000" pitchFamily="2" charset="2"/>
              </a:rPr>
              <a:t>serve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con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l'uso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dell</a:t>
            </a:r>
            <a:r>
              <a:rPr lang="de-CH" altLang="en-US" sz="1100" dirty="0" smtClean="0">
                <a:sym typeface="Wingdings" panose="05000000000000000000" pitchFamily="2" charset="2"/>
              </a:rPr>
              <a:t>' </a:t>
            </a:r>
            <a:r>
              <a:rPr lang="de-CH" altLang="en-US" sz="1100" dirty="0" err="1" smtClean="0">
                <a:sym typeface="Wingdings" panose="05000000000000000000" pitchFamily="2" charset="2"/>
              </a:rPr>
              <a:t>antenna</a:t>
            </a:r>
            <a:r>
              <a:rPr lang="de-CH" altLang="en-US" sz="1100" dirty="0" smtClean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sulla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linea</a:t>
            </a:r>
            <a:r>
              <a:rPr lang="de-CH" altLang="en-US" sz="1100" dirty="0">
                <a:sym typeface="Wingdings" panose="05000000000000000000" pitchFamily="2" charset="2"/>
              </a:rPr>
              <a:t> </a:t>
            </a:r>
            <a:r>
              <a:rPr lang="de-CH" altLang="en-US" sz="1100" dirty="0" err="1">
                <a:sym typeface="Wingdings" panose="05000000000000000000" pitchFamily="2" charset="2"/>
              </a:rPr>
              <a:t>d'arrivo</a:t>
            </a:r>
            <a:r>
              <a:rPr lang="de-CH" altLang="en-US" sz="1100" dirty="0">
                <a:sym typeface="Wingdings" panose="05000000000000000000" pitchFamily="2" charset="2"/>
              </a:rPr>
              <a:t/>
            </a:r>
            <a:br>
              <a:rPr lang="de-CH" altLang="en-US" sz="1100" dirty="0">
                <a:sym typeface="Wingdings" panose="05000000000000000000" pitchFamily="2" charset="2"/>
              </a:rPr>
            </a:br>
            <a:r>
              <a:rPr lang="de-CH" altLang="en-US" sz="1100" dirty="0">
                <a:sym typeface="Wingdings" panose="05000000000000000000" pitchFamily="2" charset="2"/>
              </a:rPr>
              <a:t> tempo </a:t>
            </a:r>
            <a:r>
              <a:rPr lang="de-CH" altLang="en-US" sz="1100" dirty="0" err="1">
                <a:sym typeface="Wingdings" panose="05000000000000000000" pitchFamily="2" charset="2"/>
              </a:rPr>
              <a:t>preso</a:t>
            </a:r>
            <a:r>
              <a:rPr lang="de-CH" altLang="en-US" sz="1100" dirty="0">
                <a:sym typeface="Wingdings" panose="05000000000000000000" pitchFamily="2" charset="2"/>
              </a:rPr>
              <a:t> al </a:t>
            </a:r>
            <a:r>
              <a:rPr lang="de-CH" altLang="en-US" sz="1100" dirty="0" err="1">
                <a:sym typeface="Wingdings" panose="05000000000000000000" pitchFamily="2" charset="2"/>
              </a:rPr>
              <a:t>max</a:t>
            </a:r>
            <a:r>
              <a:rPr lang="de-CH" altLang="en-US" sz="1100" dirty="0">
                <a:sym typeface="Wingdings" panose="05000000000000000000" pitchFamily="2" charset="2"/>
              </a:rPr>
              <a:t> del </a:t>
            </a:r>
            <a:r>
              <a:rPr lang="de-CH" altLang="en-US" sz="1100" dirty="0" err="1">
                <a:sym typeface="Wingdings" panose="05000000000000000000" pitchFamily="2" charset="2"/>
              </a:rPr>
              <a:t>segnale</a:t>
            </a:r>
            <a:endParaRPr lang="it-CH" altLang="en-US" sz="1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2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 eaLnBrk="1" hangingPunct="1"/>
            <a:r>
              <a:rPr lang="it-CH" altLang="en-US" sz="2400" dirty="0" smtClean="0">
                <a:sym typeface="Wingdings" panose="05000000000000000000" pitchFamily="2" charset="2"/>
              </a:rPr>
              <a:t>Accensione / Spegnimento punti</a:t>
            </a:r>
          </a:p>
          <a:p>
            <a:pPr lvl="1" eaLnBrk="1" hangingPunct="1">
              <a:spcBef>
                <a:spcPts val="30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Accendere i punti NEL BOSCO</a:t>
            </a:r>
          </a:p>
          <a:p>
            <a:pPr lvl="2" eaLnBrk="1" hangingPunct="1">
              <a:spcBef>
                <a:spcPts val="0"/>
              </a:spcBef>
            </a:pPr>
            <a:r>
              <a:rPr lang="it-CH" altLang="en-US" sz="1600" dirty="0" smtClean="0">
                <a:sym typeface="Wingdings" panose="05000000000000000000" pitchFamily="2" charset="2"/>
              </a:rPr>
              <a:t>Accendere con SIAC, </a:t>
            </a:r>
            <a:r>
              <a:rPr lang="it-CH" altLang="en-US" sz="1600" b="1" dirty="0" smtClean="0">
                <a:sym typeface="Wingdings" panose="05000000000000000000" pitchFamily="2" charset="2"/>
              </a:rPr>
              <a:t>non</a:t>
            </a:r>
            <a:r>
              <a:rPr lang="it-CH" altLang="en-US" sz="1600" dirty="0" smtClean="0">
                <a:sym typeface="Wingdings" panose="05000000000000000000" pitchFamily="2" charset="2"/>
              </a:rPr>
              <a:t> con chip viola (evitare tempo di attivazione 15 </a:t>
            </a:r>
            <a:r>
              <a:rPr lang="it-CH" altLang="en-US" sz="1600" dirty="0" err="1" smtClean="0">
                <a:sym typeface="Wingdings" panose="05000000000000000000" pitchFamily="2" charset="2"/>
              </a:rPr>
              <a:t>min</a:t>
            </a:r>
            <a:r>
              <a:rPr lang="it-CH" altLang="en-US" sz="1600" dirty="0" smtClean="0">
                <a:sym typeface="Wingdings" panose="05000000000000000000" pitchFamily="2" charset="2"/>
              </a:rPr>
              <a:t>)</a:t>
            </a:r>
          </a:p>
          <a:p>
            <a:pPr lvl="2" eaLnBrk="1" hangingPunct="1">
              <a:spcBef>
                <a:spcPts val="0"/>
              </a:spcBef>
            </a:pPr>
            <a:r>
              <a:rPr lang="it-CH" altLang="en-US" sz="1600" dirty="0" smtClean="0">
                <a:sym typeface="Wingdings" panose="05000000000000000000" pitchFamily="2" charset="2"/>
              </a:rPr>
              <a:t>Testare funzione beacon con SIAC</a:t>
            </a:r>
          </a:p>
          <a:p>
            <a:pPr lvl="1" eaLnBrk="1" hangingPunct="1">
              <a:spcBef>
                <a:spcPts val="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Spegnere i punti NEL BOSCO con chip viola</a:t>
            </a:r>
          </a:p>
          <a:p>
            <a:pPr lvl="1" eaLnBrk="1" hangingPunct="1">
              <a:spcBef>
                <a:spcPts val="30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Trasporto dei punti accesi ha un effetto negativo sulla batteria</a:t>
            </a:r>
          </a:p>
          <a:p>
            <a:pPr eaLnBrk="1" hangingPunct="1">
              <a:spcBef>
                <a:spcPts val="300"/>
              </a:spcBef>
            </a:pPr>
            <a:r>
              <a:rPr lang="it-CH" altLang="en-US" sz="2400" dirty="0" smtClean="0">
                <a:sym typeface="Wingdings" panose="05000000000000000000" pitchFamily="2" charset="2"/>
              </a:rPr>
              <a:t>Trasporto</a:t>
            </a:r>
          </a:p>
          <a:p>
            <a:pPr lvl="1" eaLnBrk="1" hangingPunct="1">
              <a:spcBef>
                <a:spcPts val="30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Con buchi sfasati per evitare un maggiore consumo della batteria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CH" altLang="en-US" dirty="0" smtClean="0"/>
              <a:t>SI-Air – Per Organizzatori </a:t>
            </a:r>
            <a:r>
              <a:rPr lang="it-CH" altLang="en-US" sz="2800" dirty="0" smtClean="0"/>
              <a:t>(Gestione punti)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CF75-58F2-4325-87CA-C253A11AB0C4}" type="slidenum">
              <a:rPr lang="en-US" altLang="en-US"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57727"/>
            <a:ext cx="4013131" cy="1435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47" y="4661313"/>
            <a:ext cx="3542953" cy="1441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08" y="435558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Giusto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434501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dirty="0" smtClean="0">
                <a:solidFill>
                  <a:srgbClr val="FF0000"/>
                </a:solidFill>
              </a:rPr>
              <a:t>Sbagliato</a:t>
            </a:r>
            <a:endParaRPr lang="it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Panoramica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altLang="en-US" dirty="0" err="1" smtClean="0"/>
              <a:t>Classifiche</a:t>
            </a:r>
            <a:r>
              <a:rPr lang="de-CH" altLang="en-US" dirty="0" smtClean="0"/>
              <a:t> Online / </a:t>
            </a:r>
            <a:r>
              <a:rPr lang="de-CH" altLang="en-US" dirty="0" err="1" smtClean="0"/>
              <a:t>Schermi</a:t>
            </a:r>
            <a:r>
              <a:rPr lang="de-CH" altLang="en-US" dirty="0" smtClean="0"/>
              <a:t> ~</a:t>
            </a:r>
            <a:r>
              <a:rPr lang="de-CH" altLang="en-US" dirty="0" err="1" smtClean="0"/>
              <a:t>Giganti</a:t>
            </a:r>
            <a:endParaRPr lang="de-CH" altLang="en-US" dirty="0" smtClean="0"/>
          </a:p>
          <a:p>
            <a:pPr eaLnBrk="1" hangingPunct="1"/>
            <a:r>
              <a:rPr lang="de-CH" altLang="en-US" dirty="0" err="1" smtClean="0"/>
              <a:t>Classifiche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Finali</a:t>
            </a:r>
            <a:r>
              <a:rPr lang="de-CH" altLang="en-US" dirty="0" smtClean="0"/>
              <a:t>: SOLV/TMO/</a:t>
            </a:r>
            <a:r>
              <a:rPr lang="de-CH" altLang="en-US" dirty="0" err="1" smtClean="0"/>
              <a:t>SprintCup</a:t>
            </a:r>
            <a:endParaRPr lang="de-CH" altLang="en-US" dirty="0" smtClean="0"/>
          </a:p>
          <a:p>
            <a:pPr eaLnBrk="1" hangingPunct="1"/>
            <a:r>
              <a:rPr lang="en-US" altLang="en-US" dirty="0" smtClean="0"/>
              <a:t>SI-Air </a:t>
            </a:r>
          </a:p>
          <a:p>
            <a:pPr eaLnBrk="1" hangingPunct="1"/>
            <a:r>
              <a:rPr lang="en-US" altLang="en-US" dirty="0" err="1" smtClean="0"/>
              <a:t>Novità</a:t>
            </a:r>
            <a:r>
              <a:rPr lang="en-US" altLang="en-US" dirty="0" smtClean="0"/>
              <a:t> OL-</a:t>
            </a:r>
            <a:r>
              <a:rPr lang="en-US" altLang="en-US" dirty="0" err="1" smtClean="0"/>
              <a:t>Einzel</a:t>
            </a:r>
            <a:endParaRPr lang="en-US" altLang="en-US" dirty="0" smtClean="0"/>
          </a:p>
          <a:p>
            <a:pPr eaLnBrk="1" hangingPunct="1"/>
            <a:r>
              <a:rPr lang="de-CH" altLang="en-US" dirty="0" smtClean="0"/>
              <a:t>Feedback 2016 / </a:t>
            </a:r>
            <a:r>
              <a:rPr lang="de-CH" altLang="en-US" dirty="0" err="1" smtClean="0"/>
              <a:t>Proposte</a:t>
            </a:r>
            <a:r>
              <a:rPr lang="de-CH" altLang="en-US" dirty="0" smtClean="0"/>
              <a:t> 2017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FE52A6-742E-4C32-BE32-D51B2A7B76C2}" type="slidenum">
              <a:rPr lang="en-US" altLang="en-US">
                <a:latin typeface="Garamond" panose="02020404030301010803" pitchFamily="18" charset="0"/>
              </a:rPr>
              <a:pPr eaLnBrk="1" hangingPunct="1"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Isosceles Triangle 16384"/>
          <p:cNvSpPr/>
          <p:nvPr/>
        </p:nvSpPr>
        <p:spPr>
          <a:xfrm>
            <a:off x="6994295" y="4529611"/>
            <a:ext cx="610812" cy="176236"/>
          </a:xfrm>
          <a:prstGeom prst="triangle">
            <a:avLst/>
          </a:prstGeom>
          <a:solidFill>
            <a:srgbClr val="EFD01C"/>
          </a:solidFill>
          <a:ln>
            <a:solidFill>
              <a:srgbClr val="E5B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 eaLnBrk="1" hangingPunct="1"/>
            <a:r>
              <a:rPr lang="it-CH" altLang="en-US" sz="2400" dirty="0" smtClean="0">
                <a:sym typeface="Wingdings" panose="05000000000000000000" pitchFamily="2" charset="2"/>
              </a:rPr>
              <a:t>Posa punti</a:t>
            </a:r>
          </a:p>
          <a:p>
            <a:pPr lvl="1" eaLnBrk="1" hangingPunct="1">
              <a:spcBef>
                <a:spcPts val="40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Mantenere distanza &gt; 1.0 m tra scatolette (es. </a:t>
            </a:r>
            <a:r>
              <a:rPr lang="it-CH" altLang="en-US" sz="2000" dirty="0" err="1" smtClean="0">
                <a:sym typeface="Wingdings" panose="05000000000000000000" pitchFamily="2" charset="2"/>
              </a:rPr>
              <a:t>Finish</a:t>
            </a:r>
            <a:r>
              <a:rPr lang="it-CH" altLang="en-US" sz="2000" dirty="0" smtClean="0">
                <a:sym typeface="Wingdings" panose="05000000000000000000" pitchFamily="2" charset="2"/>
              </a:rPr>
              <a:t>, punti doppi)</a:t>
            </a:r>
          </a:p>
          <a:p>
            <a:pPr lvl="2" eaLnBrk="1" hangingPunct="1">
              <a:spcBef>
                <a:spcPts val="0"/>
              </a:spcBef>
            </a:pPr>
            <a:r>
              <a:rPr lang="it-CH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MAI due scatolette sullo stesso paletto</a:t>
            </a:r>
          </a:p>
          <a:p>
            <a:pPr lvl="1" eaLnBrk="1" hangingPunct="1">
              <a:spcBef>
                <a:spcPts val="30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Considerare velocità superiore dei concorrenti ai punti</a:t>
            </a:r>
          </a:p>
          <a:p>
            <a:pPr lvl="1" eaLnBrk="1" hangingPunct="1">
              <a:spcBef>
                <a:spcPts val="30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Più concorrenti possono timbrare contemporaneamente</a:t>
            </a:r>
            <a:br>
              <a:rPr lang="it-CH" altLang="en-US" sz="2000" dirty="0" smtClean="0">
                <a:sym typeface="Wingdings" panose="05000000000000000000" pitchFamily="2" charset="2"/>
              </a:rPr>
            </a:br>
            <a:r>
              <a:rPr lang="it-CH" altLang="en-US" sz="1600" dirty="0" smtClean="0">
                <a:sym typeface="Wingdings" panose="05000000000000000000" pitchFamily="2" charset="2"/>
              </a:rPr>
              <a:t> meno necessità di sdoppiare i punti </a:t>
            </a:r>
            <a:r>
              <a:rPr lang="it-CH" altLang="en-US" sz="1400" dirty="0" smtClean="0">
                <a:sym typeface="Wingdings" panose="05000000000000000000" pitchFamily="2" charset="2"/>
              </a:rPr>
              <a:t>(ma solo quando tanti concorrenti avranno le SIAC)</a:t>
            </a:r>
            <a:endParaRPr lang="it-CH" altLang="en-US" sz="1600" dirty="0" smtClean="0">
              <a:sym typeface="Wingdings" panose="05000000000000000000" pitchFamily="2" charset="2"/>
            </a:endParaRPr>
          </a:p>
          <a:p>
            <a:pPr lvl="1" eaLnBrk="1" hangingPunct="1">
              <a:spcBef>
                <a:spcPts val="300"/>
              </a:spcBef>
            </a:pPr>
            <a:r>
              <a:rPr lang="it-CH" altLang="en-US" sz="2000" dirty="0" smtClean="0">
                <a:sym typeface="Wingdings" panose="05000000000000000000" pitchFamily="2" charset="2"/>
              </a:rPr>
              <a:t>Non posare vicino a ramine, muri o siepi non attraversabili</a:t>
            </a:r>
            <a:br>
              <a:rPr lang="it-CH" altLang="en-US" sz="2000" dirty="0" smtClean="0">
                <a:sym typeface="Wingdings" panose="05000000000000000000" pitchFamily="2" charset="2"/>
              </a:rPr>
            </a:br>
            <a:r>
              <a:rPr lang="it-CH" altLang="en-US" sz="1600" dirty="0" smtClean="0">
                <a:sym typeface="Wingdings" panose="05000000000000000000" pitchFamily="2" charset="2"/>
              </a:rPr>
              <a:t> posare il punto "distante" 1-2m anche se "sbagliato" </a:t>
            </a:r>
            <a:br>
              <a:rPr lang="it-CH" altLang="en-US" sz="1600" dirty="0" smtClean="0">
                <a:sym typeface="Wingdings" panose="05000000000000000000" pitchFamily="2" charset="2"/>
              </a:rPr>
            </a:br>
            <a:r>
              <a:rPr lang="it-CH" altLang="en-US" sz="1600" dirty="0" smtClean="0">
                <a:sym typeface="Wingdings" panose="05000000000000000000" pitchFamily="2" charset="2"/>
              </a:rPr>
              <a:t>    (obbligare l'accesso dal lato giusto)</a:t>
            </a:r>
            <a:endParaRPr lang="it-CH" alt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CH" altLang="en-US" dirty="0" smtClean="0"/>
              <a:t>SI-Air – Per Organizzatori </a:t>
            </a:r>
            <a:r>
              <a:rPr lang="it-CH" altLang="en-US" sz="2800" dirty="0" smtClean="0"/>
              <a:t>(Posa punti)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CF75-58F2-4325-87CA-C253A11AB0C4}" type="slidenum">
              <a:rPr lang="en-US" altLang="en-US"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619672" y="4653136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19672" y="465313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092759" y="4645011"/>
            <a:ext cx="271264" cy="162861"/>
            <a:chOff x="1846542" y="4490275"/>
            <a:chExt cx="271264" cy="162861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1846542" y="4500736"/>
              <a:ext cx="135632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982174" y="4490275"/>
              <a:ext cx="135632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6710959">
            <a:off x="1567581" y="5329969"/>
            <a:ext cx="271264" cy="162861"/>
            <a:chOff x="1122220" y="5157192"/>
            <a:chExt cx="271264" cy="162861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1122220" y="5167653"/>
              <a:ext cx="135632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57852" y="5157192"/>
              <a:ext cx="135632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1403648" y="4468951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79891" y="47403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357184" y="4445497"/>
            <a:ext cx="2147360" cy="1503784"/>
          </a:xfrm>
          <a:custGeom>
            <a:avLst/>
            <a:gdLst>
              <a:gd name="connsiteX0" fmla="*/ 0 w 966158"/>
              <a:gd name="connsiteY0" fmla="*/ 1285335 h 1285335"/>
              <a:gd name="connsiteX1" fmla="*/ 0 w 966158"/>
              <a:gd name="connsiteY1" fmla="*/ 552090 h 1285335"/>
              <a:gd name="connsiteX2" fmla="*/ 966158 w 966158"/>
              <a:gd name="connsiteY2" fmla="*/ 0 h 1285335"/>
              <a:gd name="connsiteX3" fmla="*/ 966158 w 966158"/>
              <a:gd name="connsiteY3" fmla="*/ 724618 h 1285335"/>
              <a:gd name="connsiteX4" fmla="*/ 0 w 966158"/>
              <a:gd name="connsiteY4" fmla="*/ 1285335 h 128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158" h="1285335">
                <a:moveTo>
                  <a:pt x="0" y="1285335"/>
                </a:moveTo>
                <a:lnTo>
                  <a:pt x="0" y="552090"/>
                </a:lnTo>
                <a:lnTo>
                  <a:pt x="966158" y="0"/>
                </a:lnTo>
                <a:lnTo>
                  <a:pt x="966158" y="724618"/>
                </a:lnTo>
                <a:lnTo>
                  <a:pt x="0" y="1285335"/>
                </a:lnTo>
                <a:close/>
              </a:path>
            </a:pathLst>
          </a:cu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V="1">
            <a:off x="6516216" y="4445497"/>
            <a:ext cx="2147360" cy="1503784"/>
          </a:xfrm>
          <a:custGeom>
            <a:avLst/>
            <a:gdLst>
              <a:gd name="connsiteX0" fmla="*/ 0 w 966158"/>
              <a:gd name="connsiteY0" fmla="*/ 1285335 h 1285335"/>
              <a:gd name="connsiteX1" fmla="*/ 0 w 966158"/>
              <a:gd name="connsiteY1" fmla="*/ 552090 h 1285335"/>
              <a:gd name="connsiteX2" fmla="*/ 966158 w 966158"/>
              <a:gd name="connsiteY2" fmla="*/ 0 h 1285335"/>
              <a:gd name="connsiteX3" fmla="*/ 966158 w 966158"/>
              <a:gd name="connsiteY3" fmla="*/ 724618 h 1285335"/>
              <a:gd name="connsiteX4" fmla="*/ 0 w 966158"/>
              <a:gd name="connsiteY4" fmla="*/ 1285335 h 128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158" h="1285335">
                <a:moveTo>
                  <a:pt x="0" y="1285335"/>
                </a:moveTo>
                <a:lnTo>
                  <a:pt x="0" y="552090"/>
                </a:lnTo>
                <a:lnTo>
                  <a:pt x="966158" y="0"/>
                </a:lnTo>
                <a:lnTo>
                  <a:pt x="966158" y="724618"/>
                </a:lnTo>
                <a:lnTo>
                  <a:pt x="0" y="1285335"/>
                </a:lnTo>
                <a:close/>
              </a:path>
            </a:pathLst>
          </a:custGeom>
          <a:solidFill>
            <a:srgbClr val="EAEA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324109" y="5370876"/>
            <a:ext cx="458182" cy="680383"/>
            <a:chOff x="6315442" y="5227336"/>
            <a:chExt cx="458182" cy="680383"/>
          </a:xfrm>
        </p:grpSpPr>
        <p:grpSp>
          <p:nvGrpSpPr>
            <p:cNvPr id="29" name="Group 28"/>
            <p:cNvGrpSpPr/>
            <p:nvPr/>
          </p:nvGrpSpPr>
          <p:grpSpPr>
            <a:xfrm>
              <a:off x="6436522" y="5494504"/>
              <a:ext cx="216024" cy="413215"/>
              <a:chOff x="4463987" y="3951889"/>
              <a:chExt cx="216024" cy="413215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4572000" y="4185104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4463987" y="3951889"/>
                <a:ext cx="216024" cy="233214"/>
                <a:chOff x="6156176" y="4851970"/>
                <a:chExt cx="216024" cy="23321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6156176" y="4851970"/>
                  <a:ext cx="216024" cy="2332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D9180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2"/>
                <p:cNvSpPr/>
                <p:nvPr/>
              </p:nvSpPr>
              <p:spPr>
                <a:xfrm>
                  <a:off x="6174178" y="4869160"/>
                  <a:ext cx="180019" cy="198834"/>
                </a:xfrm>
                <a:prstGeom prst="rtTriangle">
                  <a:avLst/>
                </a:prstGeom>
                <a:solidFill>
                  <a:srgbClr val="D91809"/>
                </a:solidFill>
                <a:ln>
                  <a:solidFill>
                    <a:srgbClr val="D9180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6315442" y="5227336"/>
              <a:ext cx="458182" cy="412364"/>
              <a:chOff x="1299829" y="4970144"/>
              <a:chExt cx="1215751" cy="1094176"/>
            </a:xfrm>
          </p:grpSpPr>
          <p:sp>
            <p:nvSpPr>
              <p:cNvPr id="35" name="Arc 34"/>
              <p:cNvSpPr/>
              <p:nvPr/>
            </p:nvSpPr>
            <p:spPr>
              <a:xfrm rot="16200000">
                <a:off x="1583668" y="5157192"/>
                <a:ext cx="648072" cy="7200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6200000">
                <a:off x="1770648" y="5381892"/>
                <a:ext cx="411412" cy="42533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/>
              <p:nvPr/>
            </p:nvSpPr>
            <p:spPr>
              <a:xfrm rot="16200000">
                <a:off x="1360617" y="4909356"/>
                <a:ext cx="1094176" cy="1215751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0" name="Straight Arrow Connector 39"/>
          <p:cNvCxnSpPr/>
          <p:nvPr/>
        </p:nvCxnSpPr>
        <p:spPr>
          <a:xfrm>
            <a:off x="5411081" y="5699178"/>
            <a:ext cx="1100896" cy="343756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24402" y="5777046"/>
            <a:ext cx="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1-2m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90189" y="5653393"/>
            <a:ext cx="889721" cy="368534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22753" y="5746209"/>
            <a:ext cx="74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1-2m</a:t>
            </a:r>
            <a:endParaRPr lang="en-US" dirty="0"/>
          </a:p>
        </p:txBody>
      </p:sp>
      <p:pic>
        <p:nvPicPr>
          <p:cNvPr id="16387" name="Picture 16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33" y="3859045"/>
            <a:ext cx="863849" cy="863849"/>
          </a:xfrm>
          <a:prstGeom prst="rect">
            <a:avLst/>
          </a:prstGeom>
        </p:spPr>
      </p:pic>
      <p:pic>
        <p:nvPicPr>
          <p:cNvPr id="16390" name="Picture 163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765" y="4362531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altLang="en-US" sz="2400" dirty="0" err="1" smtClean="0">
                <a:sym typeface="Wingdings" panose="05000000000000000000" pitchFamily="2" charset="2"/>
              </a:rPr>
              <a:t>Arrivo</a:t>
            </a:r>
            <a:endParaRPr lang="de-CH" altLang="en-US" sz="2400" dirty="0" smtClean="0"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de-CH" altLang="en-US" sz="2000" dirty="0" err="1" smtClean="0">
                <a:sym typeface="Wingdings" panose="05000000000000000000" pitchFamily="2" charset="2"/>
              </a:rPr>
              <a:t>Posare</a:t>
            </a:r>
            <a:r>
              <a:rPr lang="de-CH" altLang="en-US" sz="2000" dirty="0" smtClean="0">
                <a:sym typeface="Wingdings" panose="05000000000000000000" pitchFamily="2" charset="2"/>
              </a:rPr>
              <a:t> due paletti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con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scatolette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>
                <a:sym typeface="Wingdings" panose="05000000000000000000" pitchFamily="2" charset="2"/>
              </a:rPr>
              <a:t>Finish </a:t>
            </a:r>
            <a:r>
              <a:rPr lang="de-CH" altLang="en-US" sz="2000" dirty="0" err="1">
                <a:sym typeface="Wingdings" panose="05000000000000000000" pitchFamily="2" charset="2"/>
              </a:rPr>
              <a:t>sulla</a:t>
            </a:r>
            <a:r>
              <a:rPr lang="de-CH" altLang="en-US" sz="2000" dirty="0">
                <a:sym typeface="Wingdings" panose="05000000000000000000" pitchFamily="2" charset="2"/>
              </a:rPr>
              <a:t> </a:t>
            </a:r>
            <a:r>
              <a:rPr lang="de-CH" altLang="en-US" sz="2000" dirty="0" err="1">
                <a:sym typeface="Wingdings" panose="05000000000000000000" pitchFamily="2" charset="2"/>
              </a:rPr>
              <a:t>linea</a:t>
            </a:r>
            <a:r>
              <a:rPr lang="de-CH" altLang="en-US" sz="2000" dirty="0">
                <a:sym typeface="Wingdings" panose="05000000000000000000" pitchFamily="2" charset="2"/>
              </a:rPr>
              <a:t> </a:t>
            </a:r>
            <a:r>
              <a:rPr lang="de-CH" altLang="en-US" sz="2000" dirty="0" err="1">
                <a:sym typeface="Wingdings" panose="05000000000000000000" pitchFamily="2" charset="2"/>
              </a:rPr>
              <a:t>d'arrivo</a:t>
            </a:r>
            <a:r>
              <a:rPr lang="de-CH" altLang="en-US" sz="2000" dirty="0">
                <a:sym typeface="Wingdings" panose="05000000000000000000" pitchFamily="2" charset="2"/>
              </a:rPr>
              <a:t> </a:t>
            </a:r>
            <a:endParaRPr lang="de-CH" altLang="en-US" sz="2000" dirty="0" smtClean="0"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de-CH" altLang="en-US" sz="2000" dirty="0" err="1" smtClean="0">
                <a:sym typeface="Wingdings" panose="05000000000000000000" pitchFamily="2" charset="2"/>
              </a:rPr>
              <a:t>Distanza</a:t>
            </a:r>
            <a:r>
              <a:rPr lang="de-CH" altLang="en-US" sz="2000" dirty="0" smtClean="0">
                <a:sym typeface="Wingdings" panose="05000000000000000000" pitchFamily="2" charset="2"/>
              </a:rPr>
              <a:t> 1.0 - 1.5m</a:t>
            </a:r>
          </a:p>
          <a:p>
            <a:pPr lvl="1" eaLnBrk="1" hangingPunct="1">
              <a:spcBef>
                <a:spcPts val="0"/>
              </a:spcBef>
            </a:pPr>
            <a:r>
              <a:rPr lang="de-CH" altLang="en-US" sz="2000" dirty="0" err="1" smtClean="0">
                <a:sym typeface="Wingdings" panose="05000000000000000000" pitchFamily="2" charset="2"/>
              </a:rPr>
              <a:t>Garantire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il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passaggio</a:t>
            </a:r>
            <a:r>
              <a:rPr lang="de-CH" altLang="en-US" sz="2000" dirty="0" smtClean="0">
                <a:sym typeface="Wingdings" panose="05000000000000000000" pitchFamily="2" charset="2"/>
              </a:rPr>
              <a:t> sui due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lati</a:t>
            </a:r>
            <a:r>
              <a:rPr lang="de-CH" altLang="en-US" sz="2000" dirty="0" smtClean="0">
                <a:sym typeface="Wingdings" panose="05000000000000000000" pitchFamily="2" charset="2"/>
              </a:rPr>
              <a:t> di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ogni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scatoletta</a:t>
            </a:r>
            <a:endParaRPr lang="de-CH" altLang="en-US" sz="2000" dirty="0" smtClean="0">
              <a:sym typeface="Wingdings" panose="05000000000000000000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de-CH" altLang="en-US" sz="2000" dirty="0" err="1" smtClean="0">
                <a:sym typeface="Wingdings" panose="05000000000000000000" pitchFamily="2" charset="2"/>
              </a:rPr>
              <a:t>Prevedere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un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lungo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tratto</a:t>
            </a:r>
            <a:r>
              <a:rPr lang="de-CH" altLang="en-US" sz="2000" dirty="0" smtClean="0">
                <a:sym typeface="Wingdings" panose="05000000000000000000" pitchFamily="2" charset="2"/>
              </a:rPr>
              <a:t> </a:t>
            </a:r>
            <a:r>
              <a:rPr lang="de-CH" altLang="en-US" sz="2000" i="1" dirty="0" err="1" smtClean="0">
                <a:sym typeface="Wingdings" panose="05000000000000000000" pitchFamily="2" charset="2"/>
              </a:rPr>
              <a:t>dopo</a:t>
            </a:r>
            <a:r>
              <a:rPr lang="de-CH" altLang="en-US" sz="2000" i="1" dirty="0" smtClean="0">
                <a:sym typeface="Wingdings" panose="05000000000000000000" pitchFamily="2" charset="2"/>
              </a:rPr>
              <a:t>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l'arrivo</a:t>
            </a:r>
            <a:r>
              <a:rPr lang="de-CH" altLang="en-US" sz="2000" dirty="0" smtClean="0">
                <a:sym typeface="Wingdings" panose="05000000000000000000" pitchFamily="2" charset="2"/>
              </a:rPr>
              <a:t> per </a:t>
            </a:r>
            <a:r>
              <a:rPr lang="de-CH" altLang="en-US" sz="2000" dirty="0" err="1" smtClean="0">
                <a:sym typeface="Wingdings" panose="05000000000000000000" pitchFamily="2" charset="2"/>
              </a:rPr>
              <a:t>rallentare</a:t>
            </a:r>
            <a:endParaRPr lang="de-CH" altLang="en-US" sz="2000" dirty="0" smtClean="0">
              <a:sym typeface="Wingdings" panose="05000000000000000000" pitchFamily="2" charset="2"/>
            </a:endParaRPr>
          </a:p>
          <a:p>
            <a:pPr lvl="1" eaLnBrk="1" hangingPunct="1"/>
            <a:endParaRPr lang="de-CH" altLang="en-US" sz="2000" dirty="0" smtClean="0">
              <a:sym typeface="Wingdings" panose="05000000000000000000" pitchFamily="2" charset="2"/>
            </a:endParaRPr>
          </a:p>
          <a:p>
            <a:pPr lvl="1" eaLnBrk="1" hangingPunct="1"/>
            <a:endParaRPr lang="de-CH" alt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SI-Air – Per </a:t>
            </a:r>
            <a:r>
              <a:rPr lang="en-US" altLang="en-US" dirty="0" err="1" smtClean="0"/>
              <a:t>Organizzatori</a:t>
            </a:r>
            <a:r>
              <a:rPr lang="en-US" altLang="en-US" dirty="0" smtClean="0"/>
              <a:t> 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Posa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arrivo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CF75-58F2-4325-87CA-C253A11AB0C4}" type="slidenum">
              <a:rPr lang="en-US" altLang="en-US"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Sandy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99592" y="3501008"/>
            <a:ext cx="4392488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6386" idx="2"/>
          </p:cNvCxnSpPr>
          <p:nvPr/>
        </p:nvCxnSpPr>
        <p:spPr>
          <a:xfrm flipV="1">
            <a:off x="4572000" y="3573016"/>
            <a:ext cx="2304256" cy="2557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7624" y="5949280"/>
            <a:ext cx="3384376" cy="0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9899" y="56519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779912" y="4365104"/>
            <a:ext cx="2376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463987" y="3951889"/>
            <a:ext cx="216024" cy="413215"/>
            <a:chOff x="4463987" y="3951889"/>
            <a:chExt cx="216024" cy="41321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4572000" y="4185104"/>
              <a:ext cx="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4463987" y="3951889"/>
              <a:ext cx="216024" cy="233214"/>
              <a:chOff x="6156176" y="4851970"/>
              <a:chExt cx="216024" cy="23321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156176" y="4851970"/>
                <a:ext cx="216024" cy="2332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918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>
                <a:off x="6174178" y="4869160"/>
                <a:ext cx="180019" cy="198834"/>
              </a:xfrm>
              <a:prstGeom prst="rtTriangle">
                <a:avLst/>
              </a:prstGeom>
              <a:solidFill>
                <a:srgbClr val="D91809"/>
              </a:solidFill>
              <a:ln>
                <a:solidFill>
                  <a:srgbClr val="D918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346084" y="3946065"/>
            <a:ext cx="216024" cy="413215"/>
            <a:chOff x="4463987" y="3951889"/>
            <a:chExt cx="216024" cy="413215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572000" y="4185104"/>
              <a:ext cx="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463987" y="3951889"/>
              <a:ext cx="216024" cy="233214"/>
              <a:chOff x="6156176" y="4851970"/>
              <a:chExt cx="216024" cy="23321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156176" y="4851970"/>
                <a:ext cx="216024" cy="2332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D918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Triangle 29"/>
              <p:cNvSpPr/>
              <p:nvPr/>
            </p:nvSpPr>
            <p:spPr>
              <a:xfrm>
                <a:off x="6174178" y="4869160"/>
                <a:ext cx="180019" cy="198834"/>
              </a:xfrm>
              <a:prstGeom prst="rtTriangle">
                <a:avLst/>
              </a:prstGeom>
              <a:solidFill>
                <a:srgbClr val="D91809"/>
              </a:solidFill>
              <a:ln>
                <a:solidFill>
                  <a:srgbClr val="D918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1" name="Straight Arrow Connector 30"/>
          <p:cNvCxnSpPr/>
          <p:nvPr/>
        </p:nvCxnSpPr>
        <p:spPr>
          <a:xfrm flipV="1">
            <a:off x="3707904" y="4437112"/>
            <a:ext cx="792000" cy="0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67153" y="442345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499992" y="4437113"/>
            <a:ext cx="792000" cy="0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57621" y="442439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292080" y="4433031"/>
            <a:ext cx="792000" cy="0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17470" y="4420769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88914" y="3622949"/>
            <a:ext cx="158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20m zona di</a:t>
            </a:r>
          </a:p>
          <a:p>
            <a:r>
              <a:rPr lang="en-US" dirty="0" err="1" smtClean="0"/>
              <a:t>rallenamento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342907" y="3684721"/>
            <a:ext cx="458182" cy="412364"/>
            <a:chOff x="1299829" y="4970144"/>
            <a:chExt cx="1215751" cy="1094176"/>
          </a:xfrm>
        </p:grpSpPr>
        <p:sp>
          <p:nvSpPr>
            <p:cNvPr id="40" name="Arc 39"/>
            <p:cNvSpPr/>
            <p:nvPr/>
          </p:nvSpPr>
          <p:spPr>
            <a:xfrm rot="16200000">
              <a:off x="1583668" y="5157192"/>
              <a:ext cx="648072" cy="720080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16200000">
              <a:off x="1770648" y="5381892"/>
              <a:ext cx="411412" cy="425330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16200000">
              <a:off x="1360617" y="4909356"/>
              <a:ext cx="1094176" cy="1215751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48179" y="3674281"/>
            <a:ext cx="458182" cy="412364"/>
            <a:chOff x="1299829" y="4970144"/>
            <a:chExt cx="1215751" cy="1094176"/>
          </a:xfrm>
        </p:grpSpPr>
        <p:sp>
          <p:nvSpPr>
            <p:cNvPr id="44" name="Arc 43"/>
            <p:cNvSpPr/>
            <p:nvPr/>
          </p:nvSpPr>
          <p:spPr>
            <a:xfrm rot="16200000">
              <a:off x="1583668" y="5157192"/>
              <a:ext cx="648072" cy="720080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16200000">
              <a:off x="1770648" y="5381892"/>
              <a:ext cx="411412" cy="425330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16200000">
              <a:off x="1360617" y="4909356"/>
              <a:ext cx="1094176" cy="1215751"/>
            </a:xfrm>
            <a:prstGeom prst="arc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384" name="Straight Arrow Connector 16383"/>
          <p:cNvCxnSpPr/>
          <p:nvPr/>
        </p:nvCxnSpPr>
        <p:spPr>
          <a:xfrm flipV="1">
            <a:off x="6038103" y="3501008"/>
            <a:ext cx="758821" cy="792732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CH" altLang="en-US" sz="2400" dirty="0" smtClean="0">
                <a:sym typeface="Wingdings" panose="05000000000000000000" pitchFamily="2" charset="2"/>
              </a:rPr>
              <a:t>Feedback Chip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Durata Feedback 3-5 sec. (non solo SIAC, anche SI-11)</a:t>
            </a:r>
            <a:endParaRPr lang="it-CH" altLang="en-US" sz="2000" dirty="0">
              <a:sym typeface="Wingdings" panose="05000000000000000000" pitchFamily="2" charset="2"/>
            </a:endParaRP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Configurabile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Durante Feedback non si può timbrare </a:t>
            </a:r>
          </a:p>
          <a:p>
            <a:pPr lvl="2" eaLnBrk="1" hangingPunct="1"/>
            <a:r>
              <a:rPr lang="it-CH" altLang="en-US" sz="1600" dirty="0" smtClean="0">
                <a:sym typeface="Wingdings" panose="05000000000000000000" pitchFamily="2" charset="2"/>
              </a:rPr>
              <a:t>né a distanza né a contatto</a:t>
            </a:r>
            <a:endParaRPr lang="it-CH" altLang="en-US" sz="2000" dirty="0">
              <a:sym typeface="Wingdings" panose="05000000000000000000" pitchFamily="2" charset="2"/>
            </a:endParaRPr>
          </a:p>
          <a:p>
            <a:pPr marL="344487" lvl="1" indent="0" eaLnBrk="1" hangingPunct="1">
              <a:buNone/>
            </a:pPr>
            <a:r>
              <a:rPr lang="it-CH" altLang="en-US" sz="2000" dirty="0" smtClean="0">
                <a:sym typeface="Wingdings" panose="05000000000000000000" pitchFamily="2" charset="2"/>
              </a:rPr>
              <a:t> Non posare punti troppo vicini l'uno all'altro (</a:t>
            </a:r>
            <a:r>
              <a:rPr lang="it-CH" altLang="en-US" sz="2000" dirty="0" err="1" smtClean="0">
                <a:sym typeface="Wingdings" panose="05000000000000000000" pitchFamily="2" charset="2"/>
              </a:rPr>
              <a:t>min</a:t>
            </a:r>
            <a:r>
              <a:rPr lang="it-CH" altLang="en-US" sz="2000" dirty="0" smtClean="0">
                <a:sym typeface="Wingdings" panose="05000000000000000000" pitchFamily="2" charset="2"/>
              </a:rPr>
              <a:t> 30m)</a:t>
            </a:r>
            <a:br>
              <a:rPr lang="it-CH" altLang="en-US" sz="2000" dirty="0" smtClean="0">
                <a:sym typeface="Wingdings" panose="05000000000000000000" pitchFamily="2" charset="2"/>
              </a:rPr>
            </a:br>
            <a:r>
              <a:rPr lang="it-CH" altLang="en-US" sz="2000" dirty="0" smtClean="0">
                <a:sym typeface="Wingdings" panose="05000000000000000000" pitchFamily="2" charset="2"/>
              </a:rPr>
              <a:t> Distanza ultimo punto – arrivo </a:t>
            </a:r>
            <a:r>
              <a:rPr lang="it-CH" altLang="en-US" sz="2000" dirty="0" err="1" smtClean="0">
                <a:sym typeface="Wingdings" panose="05000000000000000000" pitchFamily="2" charset="2"/>
              </a:rPr>
              <a:t>min</a:t>
            </a:r>
            <a:r>
              <a:rPr lang="it-CH" altLang="en-US" sz="2000" dirty="0" smtClean="0">
                <a:sym typeface="Wingdings" panose="05000000000000000000" pitchFamily="2" charset="2"/>
              </a:rPr>
              <a:t> 50m</a:t>
            </a:r>
          </a:p>
          <a:p>
            <a:pPr lvl="2" eaLnBrk="1" hangingPunct="1"/>
            <a:r>
              <a:rPr lang="it-CH" altLang="en-US" sz="1600" dirty="0">
                <a:sym typeface="Wingdings" panose="05000000000000000000" pitchFamily="2" charset="2"/>
              </a:rPr>
              <a:t>a</a:t>
            </a:r>
            <a:r>
              <a:rPr lang="it-CH" altLang="en-US" sz="1600" dirty="0" smtClean="0">
                <a:sym typeface="Wingdings" panose="05000000000000000000" pitchFamily="2" charset="2"/>
              </a:rPr>
              <a:t>ttenzione alle Micro-O</a:t>
            </a:r>
            <a:endParaRPr lang="it-CH" altLang="en-US" sz="2000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it-CH" altLang="en-US" sz="2400" dirty="0" smtClean="0">
                <a:sym typeface="Wingdings" panose="05000000000000000000" pitchFamily="2" charset="2"/>
              </a:rPr>
              <a:t>Percorsi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Non passare dall'arrivo (spegne il chip)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Tener conto che "tirare dritto" vale la pena rispetto a tornare indietro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SI-Air – Per </a:t>
            </a:r>
            <a:r>
              <a:rPr lang="en-US" altLang="en-US" dirty="0" err="1" smtClean="0"/>
              <a:t>Organizzatori</a:t>
            </a:r>
            <a:r>
              <a:rPr lang="en-US" altLang="en-US" dirty="0" smtClean="0"/>
              <a:t> </a:t>
            </a:r>
            <a:r>
              <a:rPr lang="en-US" altLang="en-US" sz="2800" dirty="0" smtClean="0"/>
              <a:t>(Chip e </a:t>
            </a:r>
            <a:r>
              <a:rPr lang="en-US" altLang="en-US" sz="2800" dirty="0" err="1" smtClean="0"/>
              <a:t>percorsi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CF75-58F2-4325-87CA-C253A11AB0C4}" type="slidenum">
              <a:rPr lang="en-US" altLang="en-US"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  <p:extLst>
      <p:ext uri="{BB962C8B-B14F-4D97-AF65-F5344CB8AC3E}">
        <p14:creationId xmlns:p14="http://schemas.microsoft.com/office/powerpoint/2010/main" val="37043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CH" altLang="en-US" sz="2400" dirty="0" smtClean="0">
                <a:sym typeface="Wingdings" panose="05000000000000000000" pitchFamily="2" charset="2"/>
              </a:rPr>
              <a:t>Punti speciali (scatolette normali con funzioni SI-AIR+)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Scatoletta </a:t>
            </a:r>
            <a:r>
              <a:rPr lang="it-CH" altLang="en-US" sz="2000" dirty="0" err="1" smtClean="0">
                <a:sym typeface="Wingdings" panose="05000000000000000000" pitchFamily="2" charset="2"/>
              </a:rPr>
              <a:t>Battery</a:t>
            </a:r>
            <a:r>
              <a:rPr lang="it-CH" altLang="en-US" sz="2000" dirty="0" smtClean="0">
                <a:sym typeface="Wingdings" panose="05000000000000000000" pitchFamily="2" charset="2"/>
              </a:rPr>
              <a:t> Test all'elaborazione dati</a:t>
            </a:r>
            <a:br>
              <a:rPr lang="it-CH" altLang="en-US" sz="2000" dirty="0" smtClean="0">
                <a:sym typeface="Wingdings" panose="05000000000000000000" pitchFamily="2" charset="2"/>
              </a:rPr>
            </a:br>
            <a:r>
              <a:rPr lang="it-CH" altLang="en-US" sz="2000" dirty="0" smtClean="0">
                <a:sym typeface="Wingdings" panose="05000000000000000000" pitchFamily="2" charset="2"/>
              </a:rPr>
              <a:t> a disposizione dei concorrenti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Scatoletta SIAC OFF all'elaborazione dati</a:t>
            </a:r>
            <a:br>
              <a:rPr lang="it-CH" altLang="en-US" sz="2000" dirty="0" smtClean="0">
                <a:sym typeface="Wingdings" panose="05000000000000000000" pitchFamily="2" charset="2"/>
              </a:rPr>
            </a:br>
            <a:r>
              <a:rPr lang="it-CH" altLang="en-US" sz="2000" dirty="0" smtClean="0">
                <a:sym typeface="Wingdings" panose="05000000000000000000" pitchFamily="2" charset="2"/>
              </a:rPr>
              <a:t> per spegnere le SIAC dei concorrenti ritirati</a:t>
            </a:r>
          </a:p>
          <a:p>
            <a:pPr lvl="1" eaLnBrk="1" hangingPunct="1"/>
            <a:r>
              <a:rPr lang="it-CH" altLang="en-US" sz="2000" dirty="0" err="1" smtClean="0">
                <a:sym typeface="Wingdings" panose="05000000000000000000" pitchFamily="2" charset="2"/>
              </a:rPr>
              <a:t>Ev</a:t>
            </a:r>
            <a:r>
              <a:rPr lang="it-CH" altLang="en-US" sz="2000" dirty="0" smtClean="0">
                <a:sym typeface="Wingdings" panose="05000000000000000000" pitchFamily="2" charset="2"/>
              </a:rPr>
              <a:t>. scatoletta BC_START per prova SIAC al minuto -1</a:t>
            </a:r>
          </a:p>
          <a:p>
            <a:pPr eaLnBrk="1" hangingPunct="1"/>
            <a:r>
              <a:rPr lang="it-CH" altLang="en-US" sz="2400" dirty="0" smtClean="0">
                <a:sym typeface="Wingdings" panose="05000000000000000000" pitchFamily="2" charset="2"/>
              </a:rPr>
              <a:t>Procedura di partenza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Come finora (Clear/</a:t>
            </a:r>
            <a:r>
              <a:rPr lang="it-CH" altLang="en-US" sz="2000" dirty="0" err="1" smtClean="0">
                <a:sym typeface="Wingdings" panose="05000000000000000000" pitchFamily="2" charset="2"/>
              </a:rPr>
              <a:t>Check</a:t>
            </a:r>
            <a:r>
              <a:rPr lang="it-CH" altLang="en-US" sz="2000" dirty="0" smtClean="0">
                <a:sym typeface="Wingdings" panose="05000000000000000000" pitchFamily="2" charset="2"/>
              </a:rPr>
              <a:t> minuto -4, Start </a:t>
            </a:r>
            <a:r>
              <a:rPr lang="it-CH" altLang="en-US" sz="2000" dirty="0" err="1" smtClean="0">
                <a:sym typeface="Wingdings" panose="05000000000000000000" pitchFamily="2" charset="2"/>
              </a:rPr>
              <a:t>Check</a:t>
            </a:r>
            <a:r>
              <a:rPr lang="it-CH" altLang="en-US" sz="2000" dirty="0" smtClean="0">
                <a:sym typeface="Wingdings" panose="05000000000000000000" pitchFamily="2" charset="2"/>
              </a:rPr>
              <a:t> minuto -1)</a:t>
            </a:r>
          </a:p>
          <a:p>
            <a:pPr eaLnBrk="1" hangingPunct="1"/>
            <a:r>
              <a:rPr lang="it-CH" altLang="en-US" sz="2400" dirty="0" smtClean="0">
                <a:sym typeface="Wingdings" panose="05000000000000000000" pitchFamily="2" charset="2"/>
              </a:rPr>
              <a:t>Partenza con scatoletta START</a:t>
            </a:r>
          </a:p>
          <a:p>
            <a:pPr lvl="1" eaLnBrk="1" hangingPunct="1"/>
            <a:r>
              <a:rPr lang="it-CH" altLang="en-US" sz="2000" dirty="0" smtClean="0">
                <a:sym typeface="Wingdings" panose="05000000000000000000" pitchFamily="2" charset="2"/>
              </a:rPr>
              <a:t>START </a:t>
            </a:r>
            <a:r>
              <a:rPr lang="it-CH" altLang="en-US" sz="2000" b="1" dirty="0" smtClean="0">
                <a:sym typeface="Wingdings" panose="05000000000000000000" pitchFamily="2" charset="2"/>
              </a:rPr>
              <a:t>non</a:t>
            </a:r>
            <a:r>
              <a:rPr lang="it-CH" altLang="en-US" sz="2000" dirty="0" smtClean="0">
                <a:sym typeface="Wingdings" panose="05000000000000000000" pitchFamily="2" charset="2"/>
              </a:rPr>
              <a:t> in modalità a distanza (solo a contatto)</a:t>
            </a:r>
            <a:br>
              <a:rPr lang="it-CH" altLang="en-US" sz="2000" dirty="0" smtClean="0">
                <a:sym typeface="Wingdings" panose="05000000000000000000" pitchFamily="2" charset="2"/>
              </a:rPr>
            </a:br>
            <a:r>
              <a:rPr lang="it-CH" altLang="en-US" sz="2000" dirty="0" smtClean="0">
                <a:sym typeface="Wingdings" panose="05000000000000000000" pitchFamily="2" charset="2"/>
              </a:rPr>
              <a:t> evitare attivazione precoce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SI-Air – Per </a:t>
            </a:r>
            <a:r>
              <a:rPr lang="en-US" altLang="en-US" dirty="0" err="1" smtClean="0"/>
              <a:t>Organizzatori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Punti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speciali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9FCF75-58F2-4325-87CA-C253A11AB0C4}" type="slidenum">
              <a:rPr lang="en-US" altLang="en-US"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  <p:extLst>
      <p:ext uri="{BB962C8B-B14F-4D97-AF65-F5344CB8AC3E}">
        <p14:creationId xmlns:p14="http://schemas.microsoft.com/office/powerpoint/2010/main" val="31843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Panoramica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Classifiche Online</a:t>
            </a:r>
          </a:p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Classifiche Finali: SOLV/TMO/SprintCup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SI-Air </a:t>
            </a:r>
          </a:p>
          <a:p>
            <a:pPr eaLnBrk="1" hangingPunct="1">
              <a:defRPr/>
            </a:pPr>
            <a:r>
              <a:rPr lang="en-US" dirty="0" err="1" smtClean="0"/>
              <a:t>Novità</a:t>
            </a:r>
            <a:r>
              <a:rPr lang="en-US" dirty="0" smtClean="0"/>
              <a:t> OL-</a:t>
            </a:r>
            <a:r>
              <a:rPr lang="en-US" dirty="0" err="1" smtClean="0"/>
              <a:t>Einzel</a:t>
            </a:r>
            <a:endParaRPr lang="en-US" dirty="0" smtClean="0"/>
          </a:p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Feedback 2016 / </a:t>
            </a:r>
            <a:r>
              <a:rPr lang="de-CH" dirty="0" err="1" smtClean="0">
                <a:solidFill>
                  <a:schemeClr val="bg1">
                    <a:lumMod val="85000"/>
                  </a:schemeClr>
                </a:solidFill>
              </a:rPr>
              <a:t>Proposte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 2015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C44327-A7AD-4CAC-B9B4-F0BA32C20BAD}" type="slidenum">
              <a:rPr lang="en-US" altLang="en-US"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Novità OL-Einzel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altLang="en-US" dirty="0" err="1" smtClean="0">
                <a:sym typeface="Wingdings" panose="05000000000000000000" pitchFamily="2" charset="2"/>
              </a:rPr>
              <a:t>Nessuna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nuova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versione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nel</a:t>
            </a:r>
            <a:r>
              <a:rPr lang="de-CH" altLang="en-US" dirty="0" smtClean="0">
                <a:sym typeface="Wingdings" panose="05000000000000000000" pitchFamily="2" charset="2"/>
              </a:rPr>
              <a:t> 2016</a:t>
            </a:r>
          </a:p>
          <a:p>
            <a:pPr lvl="1" eaLnBrk="1" hangingPunct="1"/>
            <a:r>
              <a:rPr lang="de-CH" altLang="en-US" dirty="0" err="1" smtClean="0">
                <a:sym typeface="Wingdings" panose="05000000000000000000" pitchFamily="2" charset="2"/>
              </a:rPr>
              <a:t>Sta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lavorando</a:t>
            </a:r>
            <a:r>
              <a:rPr lang="de-CH" altLang="en-US" dirty="0" smtClean="0">
                <a:sym typeface="Wingdings" panose="05000000000000000000" pitchFamily="2" charset="2"/>
              </a:rPr>
              <a:t> ad </a:t>
            </a:r>
            <a:r>
              <a:rPr lang="de-CH" altLang="en-US" dirty="0" err="1" smtClean="0">
                <a:sym typeface="Wingdings" panose="05000000000000000000" pitchFamily="2" charset="2"/>
              </a:rPr>
              <a:t>un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rifacimento</a:t>
            </a:r>
            <a:r>
              <a:rPr lang="de-CH" altLang="en-US" dirty="0" smtClean="0">
                <a:sym typeface="Wingdings" panose="05000000000000000000" pitchFamily="2" charset="2"/>
              </a:rPr>
              <a:t> globale…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CBAFEC-EF46-4A59-9BE5-4F58D82660C7}" type="slidenum">
              <a:rPr lang="en-US" altLang="en-US"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Panoramica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Classifiche Online</a:t>
            </a:r>
          </a:p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Classifiche Finali: SOLV/TMO/SprintCup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SI-Air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Novità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OL-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Einzel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r>
              <a:rPr lang="de-CH" dirty="0" smtClean="0"/>
              <a:t>Feedback 2016 / </a:t>
            </a:r>
            <a:r>
              <a:rPr lang="de-CH" dirty="0" err="1" smtClean="0"/>
              <a:t>Proposte</a:t>
            </a:r>
            <a:r>
              <a:rPr lang="de-CH" dirty="0" smtClean="0"/>
              <a:t> 2017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15C0B0-CA06-4500-AC99-A1C93AE6390D}" type="slidenum">
              <a:rPr lang="en-US" altLang="en-US"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 smtClean="0"/>
              <a:t>Feedback 2016 / </a:t>
            </a:r>
            <a:r>
              <a:rPr lang="de-CH" altLang="en-US" dirty="0" err="1" smtClean="0"/>
              <a:t>Proposte</a:t>
            </a:r>
            <a:r>
              <a:rPr lang="de-CH" altLang="en-US" smtClean="0"/>
              <a:t> 2017</a:t>
            </a:r>
            <a:endParaRPr lang="en-US" alt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en-US" smtClean="0"/>
              <a:t>...</a:t>
            </a:r>
          </a:p>
          <a:p>
            <a:r>
              <a:rPr lang="de-CH" altLang="en-US" smtClean="0"/>
              <a:t>...</a:t>
            </a:r>
          </a:p>
          <a:p>
            <a:r>
              <a:rPr lang="de-CH" altLang="en-US" smtClean="0"/>
              <a:t>...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Sandy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A08CA-76CE-4281-BB7A-B978C8E6FF3D}" type="slidenum">
              <a:rPr lang="en-US" altLang="en-US"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Classifiche Online: Web App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7E3DFF-5060-487A-960C-9B34C089F4E8}" type="slidenum">
              <a:rPr lang="en-US" altLang="en-US"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214438"/>
            <a:ext cx="516096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2531"/>
            <a:ext cx="3394720" cy="4530725"/>
          </a:xfrm>
        </p:spPr>
        <p:txBody>
          <a:bodyPr/>
          <a:lstStyle/>
          <a:p>
            <a:pPr eaLnBrk="1" hangingPunct="1"/>
            <a:r>
              <a:rPr lang="de-CH" altLang="en-US" sz="3200" dirty="0" err="1" smtClean="0"/>
              <a:t>Classifica</a:t>
            </a:r>
            <a:r>
              <a:rPr lang="de-CH" altLang="en-US" sz="3200" dirty="0" smtClean="0"/>
              <a:t> in tempo "reale"</a:t>
            </a:r>
          </a:p>
          <a:p>
            <a:pPr lvl="1" eaLnBrk="1" hangingPunct="1"/>
            <a:r>
              <a:rPr lang="de-CH" altLang="en-US" sz="2800" dirty="0" err="1" smtClean="0"/>
              <a:t>aggiornata</a:t>
            </a:r>
            <a:r>
              <a:rPr lang="de-CH" altLang="en-US" sz="2800" dirty="0" smtClean="0"/>
              <a:t> </a:t>
            </a:r>
            <a:r>
              <a:rPr lang="de-CH" altLang="en-US" sz="2800" dirty="0" err="1" smtClean="0"/>
              <a:t>allo</a:t>
            </a:r>
            <a:r>
              <a:rPr lang="de-CH" altLang="en-US" sz="2800" dirty="0" smtClean="0"/>
              <a:t> </a:t>
            </a:r>
            <a:r>
              <a:rPr lang="de-CH" altLang="en-US" sz="2800" dirty="0" err="1" smtClean="0"/>
              <a:t>scarico</a:t>
            </a:r>
            <a:r>
              <a:rPr lang="de-CH" altLang="en-US" sz="2800" dirty="0" smtClean="0"/>
              <a:t> </a:t>
            </a:r>
            <a:r>
              <a:rPr lang="de-CH" altLang="en-US" sz="2800" dirty="0" err="1" smtClean="0"/>
              <a:t>chip</a:t>
            </a:r>
            <a:r>
              <a:rPr lang="de-CH" altLang="en-US" sz="2800" dirty="0" smtClean="0"/>
              <a:t> </a:t>
            </a:r>
            <a:br>
              <a:rPr lang="de-CH" altLang="en-US" sz="2800" dirty="0" smtClean="0"/>
            </a:br>
            <a:r>
              <a:rPr lang="de-CH" altLang="en-US" sz="2800" dirty="0" smtClean="0"/>
              <a:t>(o poco </a:t>
            </a:r>
            <a:r>
              <a:rPr lang="de-CH" altLang="en-US" sz="2800" dirty="0" err="1" smtClean="0"/>
              <a:t>dopo</a:t>
            </a:r>
            <a:r>
              <a:rPr lang="de-CH" altLang="en-US" sz="2800" dirty="0" smtClean="0"/>
              <a:t>...)</a:t>
            </a:r>
          </a:p>
          <a:p>
            <a:pPr lvl="1" eaLnBrk="1" hangingPunct="1"/>
            <a:r>
              <a:rPr lang="de-CH" altLang="en-US" sz="2800" dirty="0" err="1" smtClean="0"/>
              <a:t>Fogli</a:t>
            </a:r>
            <a:r>
              <a:rPr lang="de-CH" altLang="en-US" sz="2800" dirty="0" smtClean="0"/>
              <a:t> </a:t>
            </a:r>
            <a:r>
              <a:rPr lang="de-CH" altLang="en-US" sz="2800" dirty="0" err="1" smtClean="0"/>
              <a:t>con</a:t>
            </a:r>
            <a:r>
              <a:rPr lang="de-CH" altLang="en-US" sz="2800" dirty="0" smtClean="0"/>
              <a:t> URL da </a:t>
            </a:r>
            <a:r>
              <a:rPr lang="de-CH" altLang="en-US" sz="2800" dirty="0" err="1" smtClean="0"/>
              <a:t>appendere</a:t>
            </a:r>
            <a:r>
              <a:rPr lang="de-CH" altLang="en-US" sz="2800" dirty="0" smtClean="0"/>
              <a:t> al </a:t>
            </a:r>
            <a:r>
              <a:rPr lang="de-CH" altLang="en-US" sz="2800" dirty="0" err="1" smtClean="0"/>
              <a:t>centro</a:t>
            </a:r>
            <a:r>
              <a:rPr lang="de-CH" altLang="en-US" sz="2800" dirty="0" smtClean="0"/>
              <a:t> </a:t>
            </a:r>
            <a:r>
              <a:rPr lang="de-CH" altLang="en-US" sz="2800" dirty="0" err="1" smtClean="0"/>
              <a:t>gara</a:t>
            </a:r>
            <a:endParaRPr lang="de-CH" altLang="en-US" sz="2800" dirty="0" smtClean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327525" y="915988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http://classifiche.asti-ticino.ch</a:t>
            </a:r>
          </a:p>
        </p:txBody>
      </p:sp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178425"/>
            <a:ext cx="2000250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Classifiche</a:t>
            </a:r>
            <a:r>
              <a:rPr lang="en-US" dirty="0" smtClean="0"/>
              <a:t> Online: </a:t>
            </a:r>
            <a:r>
              <a:rPr lang="en-US" dirty="0" err="1" smtClean="0"/>
              <a:t>Schermi</a:t>
            </a:r>
            <a:r>
              <a:rPr lang="en-US" dirty="0" smtClean="0"/>
              <a:t> ~</a:t>
            </a:r>
            <a:r>
              <a:rPr lang="en-US" dirty="0" err="1" smtClean="0"/>
              <a:t>Giganti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Sandy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DBDC-43B1-4EF9-A603-D7DAE0DF19EC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83" y="1052736"/>
            <a:ext cx="5280586" cy="396044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43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de-CH" altLang="en-US" sz="2400" kern="0" dirty="0" err="1" smtClean="0"/>
              <a:t>Classifica</a:t>
            </a:r>
            <a:r>
              <a:rPr lang="de-CH" altLang="en-US" sz="2400" kern="0" dirty="0" smtClean="0"/>
              <a:t> in </a:t>
            </a:r>
            <a:br>
              <a:rPr lang="de-CH" altLang="en-US" sz="2400" kern="0" dirty="0" smtClean="0"/>
            </a:br>
            <a:r>
              <a:rPr lang="de-CH" altLang="en-US" sz="2400" kern="0" dirty="0" smtClean="0"/>
              <a:t>tempo "reale"</a:t>
            </a:r>
          </a:p>
          <a:p>
            <a:pPr lvl="1" eaLnBrk="1" hangingPunct="1"/>
            <a:r>
              <a:rPr lang="de-CH" altLang="en-US" sz="2000" kern="0" dirty="0" err="1" smtClean="0"/>
              <a:t>aggiornata</a:t>
            </a:r>
            <a:r>
              <a:rPr lang="de-CH" altLang="en-US" sz="2000" kern="0" dirty="0" smtClean="0"/>
              <a:t> </a:t>
            </a:r>
            <a:r>
              <a:rPr lang="de-CH" altLang="en-US" sz="2000" kern="0" dirty="0" err="1" smtClean="0"/>
              <a:t>allo</a:t>
            </a:r>
            <a:r>
              <a:rPr lang="de-CH" altLang="en-US" sz="2000" kern="0" dirty="0" smtClean="0"/>
              <a:t> </a:t>
            </a:r>
            <a:br>
              <a:rPr lang="de-CH" altLang="en-US" sz="2000" kern="0" dirty="0" smtClean="0"/>
            </a:br>
            <a:r>
              <a:rPr lang="de-CH" altLang="en-US" sz="2000" kern="0" dirty="0" err="1" smtClean="0"/>
              <a:t>scarico</a:t>
            </a:r>
            <a:r>
              <a:rPr lang="de-CH" altLang="en-US" sz="2000" kern="0" dirty="0" smtClean="0"/>
              <a:t> </a:t>
            </a:r>
            <a:r>
              <a:rPr lang="de-CH" altLang="en-US" sz="2000" kern="0" dirty="0" err="1" smtClean="0"/>
              <a:t>chip</a:t>
            </a:r>
            <a:endParaRPr lang="de-CH" altLang="en-US" sz="2000" kern="0" dirty="0" smtClean="0"/>
          </a:p>
          <a:p>
            <a:pPr lvl="1" eaLnBrk="1" hangingPunct="1"/>
            <a:r>
              <a:rPr lang="de-CH" altLang="en-US" sz="2000" kern="0" dirty="0" smtClean="0"/>
              <a:t>Solo </a:t>
            </a:r>
            <a:r>
              <a:rPr lang="de-CH" altLang="en-US" sz="2000" kern="0" dirty="0" err="1" smtClean="0"/>
              <a:t>corrente</a:t>
            </a:r>
            <a:r>
              <a:rPr lang="de-CH" altLang="en-US" sz="2000" kern="0" dirty="0" smtClean="0"/>
              <a:t>, </a:t>
            </a:r>
            <a:br>
              <a:rPr lang="de-CH" altLang="en-US" sz="2000" kern="0" dirty="0" smtClean="0"/>
            </a:br>
            <a:r>
              <a:rPr lang="de-CH" altLang="en-US" sz="2000" kern="0" dirty="0" err="1" smtClean="0"/>
              <a:t>niente</a:t>
            </a:r>
            <a:r>
              <a:rPr lang="de-CH" altLang="en-US" sz="2000" kern="0" dirty="0" smtClean="0"/>
              <a:t> </a:t>
            </a:r>
            <a:r>
              <a:rPr lang="de-CH" altLang="en-US" sz="2000" kern="0" dirty="0" err="1" smtClean="0"/>
              <a:t>cavi</a:t>
            </a:r>
            <a:r>
              <a:rPr lang="de-CH" altLang="en-US" sz="2000" kern="0" dirty="0" smtClean="0"/>
              <a:t> di </a:t>
            </a:r>
            <a:br>
              <a:rPr lang="de-CH" altLang="en-US" sz="2000" kern="0" dirty="0" smtClean="0"/>
            </a:br>
            <a:r>
              <a:rPr lang="de-CH" altLang="en-US" sz="2000" kern="0" dirty="0" err="1" smtClean="0"/>
              <a:t>rete</a:t>
            </a:r>
            <a:r>
              <a:rPr lang="de-CH" altLang="en-US" sz="2000" kern="0" dirty="0" smtClean="0"/>
              <a:t> (</a:t>
            </a:r>
            <a:r>
              <a:rPr lang="de-CH" altLang="en-US" sz="2000" kern="0" dirty="0" err="1" smtClean="0"/>
              <a:t>WiFi</a:t>
            </a:r>
            <a:r>
              <a:rPr lang="de-CH" altLang="en-US" sz="2000" kern="0" dirty="0" smtClean="0"/>
              <a:t>)</a:t>
            </a:r>
          </a:p>
          <a:p>
            <a:pPr lvl="1" eaLnBrk="1" hangingPunct="1"/>
            <a:r>
              <a:rPr lang="de-CH" altLang="en-US" sz="2000" kern="0" dirty="0" err="1" smtClean="0"/>
              <a:t>Fissaggi</a:t>
            </a:r>
            <a:r>
              <a:rPr lang="de-CH" altLang="en-US" sz="2000" kern="0" dirty="0" smtClean="0"/>
              <a:t> "</a:t>
            </a:r>
            <a:r>
              <a:rPr lang="de-CH" altLang="en-US" sz="2000" kern="0" dirty="0" err="1" smtClean="0"/>
              <a:t>universali</a:t>
            </a:r>
            <a:r>
              <a:rPr lang="de-CH" altLang="en-US" sz="2000" kern="0" dirty="0" smtClean="0"/>
              <a:t>"</a:t>
            </a:r>
          </a:p>
          <a:p>
            <a:pPr lvl="1" eaLnBrk="1" hangingPunct="1"/>
            <a:r>
              <a:rPr lang="de-CH" altLang="en-US" sz="2000" kern="0" dirty="0" smtClean="0"/>
              <a:t>2 </a:t>
            </a:r>
            <a:r>
              <a:rPr lang="de-CH" altLang="en-US" sz="2000" kern="0" dirty="0" err="1" smtClean="0"/>
              <a:t>schermi</a:t>
            </a:r>
            <a:r>
              <a:rPr lang="de-CH" altLang="en-US" sz="2000" kern="0" dirty="0" smtClean="0"/>
              <a:t>, </a:t>
            </a:r>
            <a:br>
              <a:rPr lang="de-CH" altLang="en-US" sz="2000" kern="0" dirty="0" smtClean="0"/>
            </a:br>
            <a:r>
              <a:rPr lang="de-CH" altLang="en-US" sz="2000" kern="0" dirty="0" err="1" smtClean="0"/>
              <a:t>suddivisione</a:t>
            </a:r>
            <a:r>
              <a:rPr lang="de-CH" altLang="en-US" sz="2000" kern="0" dirty="0" smtClean="0"/>
              <a:t> per </a:t>
            </a:r>
            <a:br>
              <a:rPr lang="de-CH" altLang="en-US" sz="2000" kern="0" dirty="0" smtClean="0"/>
            </a:br>
            <a:r>
              <a:rPr lang="de-CH" altLang="en-US" sz="2000" kern="0" dirty="0" err="1" smtClean="0"/>
              <a:t>categoria</a:t>
            </a:r>
            <a:r>
              <a:rPr lang="de-CH" altLang="en-US" sz="2000" kern="0" dirty="0" smtClean="0"/>
              <a:t> </a:t>
            </a:r>
            <a:r>
              <a:rPr lang="de-CH" altLang="en-US" sz="2000" kern="0" dirty="0" err="1" smtClean="0"/>
              <a:t>D+Open</a:t>
            </a:r>
            <a:r>
              <a:rPr lang="de-CH" altLang="en-US" sz="2000" kern="0" dirty="0" smtClean="0"/>
              <a:t> / H</a:t>
            </a:r>
          </a:p>
        </p:txBody>
      </p:sp>
    </p:spTree>
    <p:extLst>
      <p:ext uri="{BB962C8B-B14F-4D97-AF65-F5344CB8AC3E}">
        <p14:creationId xmlns:p14="http://schemas.microsoft.com/office/powerpoint/2010/main" val="285705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Classifiche Online: Collegamento Rete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8F9545-B2FC-48B3-BD6E-B067AB3E1A02}" type="slidenum">
              <a:rPr lang="en-US" altLang="en-US"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643938" cy="4559300"/>
          </a:xfrm>
        </p:spPr>
        <p:txBody>
          <a:bodyPr/>
          <a:lstStyle/>
          <a:p>
            <a:pPr eaLnBrk="1" hangingPunct="1"/>
            <a:r>
              <a:rPr lang="de-CH" altLang="en-US" dirty="0" err="1" smtClean="0"/>
              <a:t>Collegare</a:t>
            </a:r>
            <a:r>
              <a:rPr lang="de-CH" altLang="en-US" dirty="0" smtClean="0"/>
              <a:t> PC in </a:t>
            </a:r>
            <a:r>
              <a:rPr lang="de-CH" altLang="en-US" dirty="0" err="1" smtClean="0"/>
              <a:t>rete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con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lo</a:t>
            </a:r>
            <a:r>
              <a:rPr lang="de-CH" altLang="en-US" dirty="0" smtClean="0"/>
              <a:t> Switch</a:t>
            </a:r>
          </a:p>
          <a:p>
            <a:pPr lvl="1" eaLnBrk="1" hangingPunct="1"/>
            <a:r>
              <a:rPr lang="de-CH" altLang="en-US" dirty="0" smtClean="0"/>
              <a:t>Non </a:t>
            </a:r>
            <a:r>
              <a:rPr lang="de-CH" altLang="en-US" dirty="0" err="1" smtClean="0"/>
              <a:t>cavo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diretto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tra</a:t>
            </a:r>
            <a:r>
              <a:rPr lang="de-CH" altLang="en-US" dirty="0" smtClean="0"/>
              <a:t> due PC</a:t>
            </a:r>
          </a:p>
          <a:p>
            <a:pPr lvl="1" eaLnBrk="1" hangingPunct="1"/>
            <a:r>
              <a:rPr lang="de-CH" altLang="en-US" dirty="0" err="1" smtClean="0"/>
              <a:t>Collegare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stampanti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rete</a:t>
            </a:r>
            <a:endParaRPr lang="de-CH" altLang="en-US" dirty="0" smtClean="0"/>
          </a:p>
          <a:p>
            <a:pPr lvl="1" eaLnBrk="1" hangingPunct="1"/>
            <a:r>
              <a:rPr lang="de-CH" altLang="en-US" dirty="0" err="1" smtClean="0"/>
              <a:t>Usare</a:t>
            </a:r>
            <a:r>
              <a:rPr lang="de-CH" altLang="en-US" dirty="0" smtClean="0"/>
              <a:t> PC </a:t>
            </a:r>
            <a:r>
              <a:rPr lang="de-CH" altLang="en-US" dirty="0" smtClean="0"/>
              <a:t>3 </a:t>
            </a:r>
            <a:r>
              <a:rPr lang="de-CH" altLang="en-US" dirty="0" err="1" smtClean="0"/>
              <a:t>dedicato</a:t>
            </a:r>
            <a:r>
              <a:rPr lang="de-CH" altLang="en-US" dirty="0" smtClean="0"/>
              <a:t> </a:t>
            </a:r>
            <a:r>
              <a:rPr lang="de-CH" altLang="en-US" dirty="0" smtClean="0"/>
              <a:t>(per </a:t>
            </a:r>
            <a:r>
              <a:rPr lang="de-CH" altLang="en-US" dirty="0" err="1" smtClean="0"/>
              <a:t>noiosa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finestrella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upload</a:t>
            </a:r>
            <a:r>
              <a:rPr lang="de-CH" altLang="en-US" dirty="0" smtClean="0"/>
              <a:t>)</a:t>
            </a:r>
          </a:p>
          <a:p>
            <a:pPr lvl="1" eaLnBrk="1" hangingPunct="1"/>
            <a:r>
              <a:rPr lang="de-CH" altLang="en-US" dirty="0" err="1" smtClean="0"/>
              <a:t>Usare</a:t>
            </a:r>
            <a:r>
              <a:rPr lang="de-CH" altLang="en-US" dirty="0" smtClean="0"/>
              <a:t> </a:t>
            </a:r>
            <a:r>
              <a:rPr lang="de-CH" altLang="en-US" dirty="0" smtClean="0"/>
              <a:t>Router </a:t>
            </a:r>
            <a:r>
              <a:rPr lang="de-CH" altLang="en-US" dirty="0" err="1" smtClean="0"/>
              <a:t>anche</a:t>
            </a:r>
            <a:r>
              <a:rPr lang="de-CH" altLang="en-US" dirty="0" smtClean="0"/>
              <a:t> in </a:t>
            </a:r>
            <a:r>
              <a:rPr lang="de-CH" altLang="en-US" dirty="0" err="1" smtClean="0"/>
              <a:t>mancanza</a:t>
            </a:r>
            <a:r>
              <a:rPr lang="de-CH" altLang="en-US" dirty="0" smtClean="0"/>
              <a:t> di </a:t>
            </a:r>
            <a:r>
              <a:rPr lang="de-CH" altLang="en-US" dirty="0" err="1" smtClean="0"/>
              <a:t>copertura</a:t>
            </a:r>
            <a:r>
              <a:rPr lang="de-CH" altLang="en-US" dirty="0" smtClean="0"/>
              <a:t> GSM</a:t>
            </a:r>
          </a:p>
          <a:p>
            <a:pPr lvl="2" eaLnBrk="1" hangingPunct="1"/>
            <a:r>
              <a:rPr lang="de-CH" altLang="en-US" dirty="0" err="1">
                <a:sym typeface="Wingdings" panose="05000000000000000000" pitchFamily="2" charset="2"/>
              </a:rPr>
              <a:t>F</a:t>
            </a:r>
            <a:r>
              <a:rPr lang="de-CH" altLang="en-US" dirty="0" err="1" smtClean="0">
                <a:sym typeface="Wingdings" panose="05000000000000000000" pitchFamily="2" charset="2"/>
              </a:rPr>
              <a:t>a</a:t>
            </a:r>
            <a:r>
              <a:rPr lang="de-CH" altLang="en-US" dirty="0" smtClean="0">
                <a:sym typeface="Wingdings" panose="05000000000000000000" pitchFamily="2" charset="2"/>
              </a:rPr>
              <a:t> da </a:t>
            </a:r>
            <a:r>
              <a:rPr lang="de-CH" altLang="en-US" dirty="0" err="1" smtClean="0">
                <a:sym typeface="Wingdings" panose="05000000000000000000" pitchFamily="2" charset="2"/>
              </a:rPr>
              <a:t>punto</a:t>
            </a:r>
            <a:r>
              <a:rPr lang="de-CH" altLang="en-US" dirty="0" smtClean="0">
                <a:sym typeface="Wingdings" panose="05000000000000000000" pitchFamily="2" charset="2"/>
              </a:rPr>
              <a:t> di </a:t>
            </a:r>
            <a:r>
              <a:rPr lang="de-CH" altLang="en-US" dirty="0" err="1" smtClean="0">
                <a:sym typeface="Wingdings" panose="05000000000000000000" pitchFamily="2" charset="2"/>
              </a:rPr>
              <a:t>accesso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WiFi</a:t>
            </a:r>
            <a:r>
              <a:rPr lang="de-CH" altLang="en-US" dirty="0" smtClean="0">
                <a:sym typeface="Wingdings" panose="05000000000000000000" pitchFamily="2" charset="2"/>
              </a:rPr>
              <a:t> per </a:t>
            </a:r>
            <a:r>
              <a:rPr lang="de-CH" altLang="en-US" dirty="0" err="1" smtClean="0">
                <a:sym typeface="Wingdings" panose="05000000000000000000" pitchFamily="2" charset="2"/>
              </a:rPr>
              <a:t>schermi</a:t>
            </a:r>
            <a:endParaRPr lang="de-CH" altLang="en-US" dirty="0">
              <a:sym typeface="Wingdings" panose="05000000000000000000" pitchFamily="2" charset="2"/>
            </a:endParaRPr>
          </a:p>
          <a:p>
            <a:pPr lvl="2" eaLnBrk="1" hangingPunct="1"/>
            <a:r>
              <a:rPr lang="de-CH" altLang="en-US" dirty="0" smtClean="0">
                <a:sym typeface="Wingdings" panose="05000000000000000000" pitchFamily="2" charset="2"/>
              </a:rPr>
              <a:t>Ev. </a:t>
            </a:r>
            <a:r>
              <a:rPr lang="de-CH" altLang="en-US" dirty="0" err="1" smtClean="0">
                <a:sym typeface="Wingdings" panose="05000000000000000000" pitchFamily="2" charset="2"/>
              </a:rPr>
              <a:t>dpostarlo</a:t>
            </a:r>
            <a:r>
              <a:rPr lang="de-CH" altLang="en-US" dirty="0" smtClean="0">
                <a:sym typeface="Wingdings" panose="05000000000000000000" pitchFamily="2" charset="2"/>
              </a:rPr>
              <a:t> per </a:t>
            </a:r>
            <a:r>
              <a:rPr lang="de-CH" altLang="en-US" dirty="0" err="1" smtClean="0">
                <a:sym typeface="Wingdings" panose="05000000000000000000" pitchFamily="2" charset="2"/>
              </a:rPr>
              <a:t>avere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copertura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fino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agli</a:t>
            </a:r>
            <a:r>
              <a:rPr lang="de-CH" altLang="en-US" dirty="0" smtClean="0">
                <a:sym typeface="Wingdings" panose="05000000000000000000" pitchFamily="2" charset="2"/>
              </a:rPr>
              <a:t> </a:t>
            </a:r>
            <a:r>
              <a:rPr lang="de-CH" altLang="en-US" dirty="0" err="1" smtClean="0">
                <a:sym typeface="Wingdings" panose="05000000000000000000" pitchFamily="2" charset="2"/>
              </a:rPr>
              <a:t>schermi</a:t>
            </a:r>
            <a:endParaRPr lang="de-CH" altLang="en-US" dirty="0" smtClean="0"/>
          </a:p>
          <a:p>
            <a:pPr eaLnBrk="1" hangingPunct="1"/>
            <a:r>
              <a:rPr lang="de-CH" altLang="en-US" dirty="0" smtClean="0"/>
              <a:t>Tutti </a:t>
            </a:r>
            <a:r>
              <a:rPr lang="de-CH" altLang="en-US" dirty="0" smtClean="0"/>
              <a:t>i PC </a:t>
            </a:r>
            <a:r>
              <a:rPr lang="de-CH" altLang="en-US" dirty="0" err="1" smtClean="0"/>
              <a:t>hanno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accesso</a:t>
            </a:r>
            <a:r>
              <a:rPr lang="de-CH" altLang="en-US" dirty="0" smtClean="0"/>
              <a:t> a </a:t>
            </a:r>
            <a:r>
              <a:rPr lang="de-CH" altLang="en-US" dirty="0" err="1" smtClean="0"/>
              <a:t>internet</a:t>
            </a:r>
            <a:r>
              <a:rPr lang="de-CH" altLang="en-US" dirty="0" smtClean="0"/>
              <a:t>...</a:t>
            </a:r>
          </a:p>
          <a:p>
            <a:pPr lvl="1" eaLnBrk="1" hangingPunct="1"/>
            <a:r>
              <a:rPr lang="de-CH" altLang="en-US" dirty="0" err="1" smtClean="0"/>
              <a:t>Usare</a:t>
            </a:r>
            <a:r>
              <a:rPr lang="de-CH" altLang="en-US" dirty="0" smtClean="0"/>
              <a:t> SOLO per </a:t>
            </a:r>
            <a:r>
              <a:rPr lang="de-CH" altLang="en-US" dirty="0" err="1" smtClean="0"/>
              <a:t>usi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relativi</a:t>
            </a:r>
            <a:r>
              <a:rPr lang="de-CH" altLang="en-US" dirty="0" smtClean="0"/>
              <a:t> alla CO. </a:t>
            </a:r>
            <a:r>
              <a:rPr lang="de-CH" altLang="en-US" dirty="0" err="1" smtClean="0"/>
              <a:t>Paga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l'ASTi</a:t>
            </a:r>
            <a:r>
              <a:rPr lang="de-CH" altLang="en-US" dirty="0" smtClean="0"/>
              <a:t>...</a:t>
            </a:r>
          </a:p>
          <a:p>
            <a:pPr lvl="1" eaLnBrk="1" hangingPunct="1"/>
            <a:r>
              <a:rPr lang="de-CH" altLang="en-US" dirty="0" err="1" smtClean="0"/>
              <a:t>Rete</a:t>
            </a:r>
            <a:r>
              <a:rPr lang="de-CH" altLang="en-US" dirty="0" smtClean="0"/>
              <a:t> WIFI da </a:t>
            </a:r>
            <a:r>
              <a:rPr lang="de-CH" altLang="en-US" dirty="0" err="1" smtClean="0"/>
              <a:t>usare</a:t>
            </a:r>
            <a:r>
              <a:rPr lang="de-CH" altLang="en-US" dirty="0" smtClean="0"/>
              <a:t> in </a:t>
            </a:r>
            <a:r>
              <a:rPr lang="de-CH" altLang="en-US" dirty="0" err="1" smtClean="0"/>
              <a:t>maniera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limitata</a:t>
            </a:r>
            <a:r>
              <a:rPr lang="de-CH" altLang="en-US" dirty="0" smtClean="0"/>
              <a:t> </a:t>
            </a:r>
          </a:p>
        </p:txBody>
      </p:sp>
      <p:pic>
        <p:nvPicPr>
          <p:cNvPr id="6152" name="Picture 4" descr="https://cbsethumb.blob.core.windows.net/534x389/33/e5/1d/router-huawei-cpe-b593-5578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6685"/>
            <a:ext cx="14287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/>
          <p:cNvSpPr txBox="1">
            <a:spLocks noChangeArrowheads="1"/>
          </p:cNvSpPr>
          <p:nvPr/>
        </p:nvSpPr>
        <p:spPr bwMode="auto">
          <a:xfrm>
            <a:off x="347663" y="2071688"/>
            <a:ext cx="1438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1200"/>
              <a:t>Classifiche</a:t>
            </a:r>
            <a:br>
              <a:rPr lang="de-CH" altLang="en-US" sz="1200"/>
            </a:br>
            <a:r>
              <a:rPr lang="de-CH" altLang="en-US" sz="1200"/>
              <a:t>    Tempi intermedi</a:t>
            </a:r>
            <a:br>
              <a:rPr lang="de-CH" altLang="en-US" sz="1200"/>
            </a:br>
            <a:r>
              <a:rPr lang="de-CH" altLang="en-US" sz="1200"/>
              <a:t>        Categorie</a:t>
            </a:r>
            <a:endParaRPr lang="en-US" altLang="en-US" sz="12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Classifiche Online: OL-Einzel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1AD8C2-74AD-4A58-993D-0C3028111F1A}" type="slidenum">
              <a:rPr lang="en-US" altLang="en-US"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17335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7188" y="4786313"/>
            <a:ext cx="714375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8625" y="5357813"/>
            <a:ext cx="1428750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188" y="3500438"/>
            <a:ext cx="4286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28750"/>
            <a:ext cx="33909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72000"/>
            <a:ext cx="31146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7000875" y="2857500"/>
            <a:ext cx="1857375" cy="714375"/>
          </a:xfrm>
          <a:prstGeom prst="wedgeRectCallout">
            <a:avLst>
              <a:gd name="adj1" fmla="val -52325"/>
              <a:gd name="adj2" fmla="val 186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>
                <a:solidFill>
                  <a:srgbClr val="0070C0"/>
                </a:solidFill>
              </a:rPr>
              <a:t>Appare ad ogni export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0313" y="2286000"/>
            <a:ext cx="3143250" cy="642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0313" y="2928938"/>
            <a:ext cx="157162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00313" y="3429000"/>
            <a:ext cx="2571750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9" name="TextBox 19"/>
          <p:cNvSpPr txBox="1">
            <a:spLocks noChangeArrowheads="1"/>
          </p:cNvSpPr>
          <p:nvPr/>
        </p:nvSpPr>
        <p:spPr bwMode="auto">
          <a:xfrm>
            <a:off x="357188" y="1055688"/>
            <a:ext cx="2214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1200"/>
              <a:t>Liste di partenza</a:t>
            </a:r>
            <a:br>
              <a:rPr lang="de-CH" altLang="en-US" sz="1200"/>
            </a:br>
            <a:r>
              <a:rPr lang="de-CH" altLang="en-US" sz="1200"/>
              <a:t>    Liste</a:t>
            </a:r>
          </a:p>
          <a:p>
            <a:pPr eaLnBrk="1" hangingPunct="1"/>
            <a:r>
              <a:rPr lang="de-CH" altLang="en-US" sz="1200"/>
              <a:t>        Categorie</a:t>
            </a:r>
          </a:p>
          <a:p>
            <a:pPr eaLnBrk="1" hangingPunct="1"/>
            <a:r>
              <a:rPr lang="de-CH" altLang="en-US" sz="1200">
                <a:sym typeface="Wingdings" panose="05000000000000000000" pitchFamily="2" charset="2"/>
              </a:rPr>
              <a:t>             Esporta</a:t>
            </a:r>
            <a:r>
              <a:rPr lang="de-CH" altLang="en-US" sz="1200"/>
              <a:t/>
            </a:r>
            <a:br>
              <a:rPr lang="de-CH" altLang="en-US" sz="1200"/>
            </a:br>
            <a:endParaRPr lang="en-US" altLang="en-US" sz="1200"/>
          </a:p>
        </p:txBody>
      </p:sp>
      <p:sp>
        <p:nvSpPr>
          <p:cNvPr id="20" name="Rectangular Callout 19"/>
          <p:cNvSpPr/>
          <p:nvPr/>
        </p:nvSpPr>
        <p:spPr>
          <a:xfrm>
            <a:off x="5955729" y="908720"/>
            <a:ext cx="3152775" cy="1805905"/>
          </a:xfrm>
          <a:prstGeom prst="wedgeRectCallout">
            <a:avLst>
              <a:gd name="adj1" fmla="val -114481"/>
              <a:gd name="adj2" fmla="val 117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CH" i="1" dirty="0" err="1" smtClean="0">
                <a:solidFill>
                  <a:srgbClr val="0070C0"/>
                </a:solidFill>
              </a:rPr>
              <a:t>Caricare</a:t>
            </a:r>
            <a:r>
              <a:rPr lang="de-CH" i="1" dirty="0" smtClean="0">
                <a:solidFill>
                  <a:srgbClr val="0070C0"/>
                </a:solidFill>
              </a:rPr>
              <a:t> </a:t>
            </a:r>
            <a:r>
              <a:rPr lang="de-CH" i="1" dirty="0" err="1" smtClean="0">
                <a:solidFill>
                  <a:srgbClr val="0070C0"/>
                </a:solidFill>
              </a:rPr>
              <a:t>file</a:t>
            </a:r>
            <a:r>
              <a:rPr lang="de-CH" i="1" dirty="0" smtClean="0">
                <a:solidFill>
                  <a:srgbClr val="0070C0"/>
                </a:solidFill>
              </a:rPr>
              <a:t> </a:t>
            </a:r>
            <a:r>
              <a:rPr lang="de-CH" i="1" dirty="0" err="1" smtClean="0">
                <a:solidFill>
                  <a:srgbClr val="0070C0"/>
                </a:solidFill>
              </a:rPr>
              <a:t>nel</a:t>
            </a:r>
            <a:r>
              <a:rPr lang="de-CH" i="1" dirty="0" smtClean="0">
                <a:solidFill>
                  <a:srgbClr val="0070C0"/>
                </a:solidFill>
              </a:rPr>
              <a:t> web </a:t>
            </a:r>
            <a:br>
              <a:rPr lang="de-CH" i="1" dirty="0" smtClean="0">
                <a:solidFill>
                  <a:srgbClr val="0070C0"/>
                </a:solidFill>
              </a:rPr>
            </a:br>
            <a:r>
              <a:rPr lang="de-CH" dirty="0" err="1" smtClean="0">
                <a:solidFill>
                  <a:srgbClr val="0070C0"/>
                </a:solidFill>
              </a:rPr>
              <a:t>Attivato</a:t>
            </a:r>
            <a:r>
              <a:rPr lang="de-CH" dirty="0" smtClean="0">
                <a:solidFill>
                  <a:srgbClr val="0070C0"/>
                </a:solidFill>
              </a:rPr>
              <a:t>:</a:t>
            </a:r>
            <a:br>
              <a:rPr lang="de-CH" dirty="0" smtClean="0">
                <a:solidFill>
                  <a:srgbClr val="0070C0"/>
                </a:solidFill>
              </a:rPr>
            </a:br>
            <a:r>
              <a:rPr lang="de-CH" dirty="0">
                <a:solidFill>
                  <a:srgbClr val="0070C0"/>
                </a:solidFill>
              </a:rPr>
              <a:t>	</a:t>
            </a:r>
            <a:r>
              <a:rPr lang="de-CH" dirty="0" err="1" smtClean="0">
                <a:solidFill>
                  <a:srgbClr val="0070C0"/>
                </a:solidFill>
              </a:rPr>
              <a:t>classifiche</a:t>
            </a:r>
            <a:r>
              <a:rPr lang="de-CH" dirty="0" smtClean="0">
                <a:solidFill>
                  <a:srgbClr val="0070C0"/>
                </a:solidFill>
              </a:rPr>
              <a:t> online + 	</a:t>
            </a:r>
            <a:r>
              <a:rPr lang="de-CH" dirty="0" err="1" smtClean="0">
                <a:solidFill>
                  <a:srgbClr val="0070C0"/>
                </a:solidFill>
              </a:rPr>
              <a:t>schermi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giganti</a:t>
            </a:r>
            <a:r>
              <a:rPr lang="de-CH" dirty="0" smtClean="0">
                <a:solidFill>
                  <a:srgbClr val="0070C0"/>
                </a:solidFill>
              </a:rPr>
              <a:t>.</a:t>
            </a:r>
            <a:br>
              <a:rPr lang="de-CH" dirty="0" smtClean="0">
                <a:solidFill>
                  <a:srgbClr val="0070C0"/>
                </a:solidFill>
              </a:rPr>
            </a:br>
            <a:r>
              <a:rPr lang="de-CH" dirty="0" err="1" smtClean="0">
                <a:solidFill>
                  <a:srgbClr val="0070C0"/>
                </a:solidFill>
              </a:rPr>
              <a:t>Disattivato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de-CH" dirty="0">
                <a:solidFill>
                  <a:srgbClr val="0070C0"/>
                </a:solidFill>
              </a:rPr>
              <a:t>	</a:t>
            </a:r>
            <a:r>
              <a:rPr lang="de-CH" dirty="0" smtClean="0">
                <a:solidFill>
                  <a:srgbClr val="0070C0"/>
                </a:solidFill>
              </a:rPr>
              <a:t>solo </a:t>
            </a:r>
            <a:r>
              <a:rPr lang="de-CH" dirty="0" err="1" smtClean="0">
                <a:solidFill>
                  <a:srgbClr val="0070C0"/>
                </a:solidFill>
              </a:rPr>
              <a:t>schermi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giganti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3153891" y="5324900"/>
            <a:ext cx="2298576" cy="714375"/>
          </a:xfrm>
          <a:prstGeom prst="wedgeRectCallout">
            <a:avLst>
              <a:gd name="adj1" fmla="val 578"/>
              <a:gd name="adj2" fmla="val -2441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 err="1" smtClean="0">
                <a:solidFill>
                  <a:srgbClr val="FF0000"/>
                </a:solidFill>
              </a:rPr>
              <a:t>Svuotare</a:t>
            </a:r>
            <a:r>
              <a:rPr lang="de-CH" dirty="0" smtClean="0">
                <a:solidFill>
                  <a:srgbClr val="FF0000"/>
                </a:solidFill>
              </a:rPr>
              <a:t> la </a:t>
            </a:r>
            <a:r>
              <a:rPr lang="de-CH" dirty="0" err="1" smtClean="0">
                <a:solidFill>
                  <a:srgbClr val="FF0000"/>
                </a:solidFill>
              </a:rPr>
              <a:t>cartella</a:t>
            </a:r>
            <a:r>
              <a:rPr lang="de-CH" dirty="0" smtClean="0">
                <a:solidFill>
                  <a:srgbClr val="FF0000"/>
                </a:solidFill>
              </a:rPr>
              <a:t> prima della </a:t>
            </a:r>
            <a:r>
              <a:rPr lang="de-CH" dirty="0" err="1" smtClean="0">
                <a:solidFill>
                  <a:srgbClr val="FF0000"/>
                </a:solidFill>
              </a:rPr>
              <a:t>gara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59324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Classifiche Online: OL-Einzel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6CDC27-57DB-4D76-97A3-62DB1966343E}" type="slidenum">
              <a:rPr lang="en-US" altLang="en-US"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1625" y="3714750"/>
            <a:ext cx="100012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188" y="3286125"/>
            <a:ext cx="1571625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2857500"/>
            <a:ext cx="1357313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572000"/>
            <a:ext cx="36147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ular Callout 14"/>
          <p:cNvSpPr/>
          <p:nvPr/>
        </p:nvSpPr>
        <p:spPr>
          <a:xfrm>
            <a:off x="2643188" y="4643438"/>
            <a:ext cx="1857375" cy="714375"/>
          </a:xfrm>
          <a:prstGeom prst="wedgeRectCallout">
            <a:avLst>
              <a:gd name="adj1" fmla="val -73489"/>
              <a:gd name="adj2" fmla="val -110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>
                <a:solidFill>
                  <a:srgbClr val="0070C0"/>
                </a:solidFill>
              </a:rPr>
              <a:t>asti</a:t>
            </a:r>
            <a:br>
              <a:rPr lang="de-CH" dirty="0">
                <a:solidFill>
                  <a:srgbClr val="0070C0"/>
                </a:solidFill>
              </a:rPr>
            </a:br>
            <a:r>
              <a:rPr lang="de-CH" dirty="0">
                <a:solidFill>
                  <a:srgbClr val="0070C0"/>
                </a:solidFill>
              </a:rPr>
              <a:t>class1f1che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7000875" y="2857500"/>
            <a:ext cx="1857375" cy="714375"/>
          </a:xfrm>
          <a:prstGeom prst="wedgeRectCallout">
            <a:avLst>
              <a:gd name="adj1" fmla="val -52325"/>
              <a:gd name="adj2" fmla="val 186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dirty="0">
                <a:solidFill>
                  <a:srgbClr val="0070C0"/>
                </a:solidFill>
              </a:rPr>
              <a:t>Appare ad ogni export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516216" y="1072967"/>
            <a:ext cx="2555304" cy="1013817"/>
          </a:xfrm>
          <a:prstGeom prst="wedgeRectCallout">
            <a:avLst>
              <a:gd name="adj1" fmla="val -59454"/>
              <a:gd name="adj2" fmla="val 66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CH" dirty="0" err="1" smtClean="0">
                <a:solidFill>
                  <a:srgbClr val="0070C0"/>
                </a:solidFill>
              </a:rPr>
              <a:t>Schermata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appare</a:t>
            </a:r>
            <a:r>
              <a:rPr lang="de-CH" dirty="0" smtClean="0">
                <a:solidFill>
                  <a:srgbClr val="0070C0"/>
                </a:solidFill>
              </a:rPr>
              <a:t> solo se </a:t>
            </a:r>
            <a:r>
              <a:rPr lang="de-CH" i="1" dirty="0" err="1" smtClean="0">
                <a:solidFill>
                  <a:srgbClr val="0070C0"/>
                </a:solidFill>
              </a:rPr>
              <a:t>Caricare</a:t>
            </a:r>
            <a:r>
              <a:rPr lang="de-CH" i="1" dirty="0" smtClean="0">
                <a:solidFill>
                  <a:srgbClr val="0070C0"/>
                </a:solidFill>
              </a:rPr>
              <a:t> </a:t>
            </a:r>
            <a:r>
              <a:rPr lang="de-CH" i="1" dirty="0" err="1" smtClean="0">
                <a:solidFill>
                  <a:srgbClr val="0070C0"/>
                </a:solidFill>
              </a:rPr>
              <a:t>file</a:t>
            </a:r>
            <a:r>
              <a:rPr lang="de-CH" i="1" dirty="0" smtClean="0">
                <a:solidFill>
                  <a:srgbClr val="0070C0"/>
                </a:solidFill>
              </a:rPr>
              <a:t> </a:t>
            </a:r>
            <a:r>
              <a:rPr lang="de-CH" i="1" dirty="0" err="1" smtClean="0">
                <a:solidFill>
                  <a:srgbClr val="0070C0"/>
                </a:solidFill>
              </a:rPr>
              <a:t>nel</a:t>
            </a:r>
            <a:r>
              <a:rPr lang="de-CH" i="1" dirty="0" smtClean="0">
                <a:solidFill>
                  <a:srgbClr val="0070C0"/>
                </a:solidFill>
              </a:rPr>
              <a:t> web </a:t>
            </a:r>
            <a:r>
              <a:rPr lang="de-CH" dirty="0" smtClean="0">
                <a:solidFill>
                  <a:srgbClr val="0070C0"/>
                </a:solidFill>
              </a:rPr>
              <a:t>è </a:t>
            </a:r>
            <a:r>
              <a:rPr lang="de-CH" dirty="0" err="1" smtClean="0">
                <a:solidFill>
                  <a:srgbClr val="0070C0"/>
                </a:solidFill>
              </a:rPr>
              <a:t>attivato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Classifiche Online: Sito SOLV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22 </a:t>
            </a:r>
            <a:r>
              <a:rPr lang="en-US" altLang="en-US" err="1"/>
              <a:t>febbraio</a:t>
            </a:r>
            <a:r>
              <a:rPr lang="en-US" altLang="en-US"/>
              <a:t>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CF176B-26F5-4D44-B7B6-06AAA268912E}" type="slidenum">
              <a:rPr lang="en-US" altLang="en-US"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3143250"/>
            <a:ext cx="4043363" cy="2487613"/>
          </a:xfrm>
        </p:spPr>
        <p:txBody>
          <a:bodyPr/>
          <a:lstStyle/>
          <a:p>
            <a:pPr eaLnBrk="1" hangingPunct="1"/>
            <a:r>
              <a:rPr lang="de-CH" altLang="en-US" smtClean="0"/>
              <a:t>Attivare il link sul sito SOLV</a:t>
            </a:r>
          </a:p>
          <a:p>
            <a:pPr lvl="1" eaLnBrk="1" hangingPunct="1"/>
            <a:r>
              <a:rPr lang="de-CH" altLang="en-US" smtClean="0">
                <a:solidFill>
                  <a:srgbClr val="0070C0"/>
                </a:solidFill>
              </a:rPr>
              <a:t>solv.ch/eventlinks</a:t>
            </a:r>
          </a:p>
          <a:p>
            <a:pPr lvl="1" eaLnBrk="1" hangingPunct="1"/>
            <a:r>
              <a:rPr lang="de-CH" altLang="en-US" smtClean="0"/>
              <a:t>... dopo il test di funzionamento...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85875"/>
            <a:ext cx="58578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357563" y="1000125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http://solv.ch/it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4875" y="2143125"/>
            <a:ext cx="455613" cy="28575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3588"/>
            <a:ext cx="42576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6072188" y="3071813"/>
            <a:ext cx="261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http://solv.ch/eventlinks/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4938" y="5072063"/>
            <a:ext cx="1928812" cy="21431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14938" y="4500563"/>
            <a:ext cx="3500437" cy="28575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Panoramica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Classifiche Online</a:t>
            </a:r>
          </a:p>
          <a:p>
            <a:pPr eaLnBrk="1" hangingPunct="1">
              <a:defRPr/>
            </a:pPr>
            <a:r>
              <a:rPr lang="de-CH" dirty="0" smtClean="0"/>
              <a:t>Classifiche Finali: SOLV/TMO/SprintCup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SI-Air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Novità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OL-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Einzel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Feedback 2016 / </a:t>
            </a:r>
            <a:r>
              <a:rPr lang="de-CH" dirty="0" err="1" smtClean="0">
                <a:solidFill>
                  <a:schemeClr val="bg1">
                    <a:lumMod val="85000"/>
                  </a:schemeClr>
                </a:solidFill>
              </a:rPr>
              <a:t>Proposte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 2017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16 </a:t>
            </a:r>
            <a:r>
              <a:rPr lang="en-US" altLang="en-US" dirty="0" err="1" smtClean="0"/>
              <a:t>febbraio</a:t>
            </a:r>
            <a:r>
              <a:rPr lang="en-US" altLang="en-US" dirty="0" smtClean="0"/>
              <a:t> 2017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560027-1A52-414B-8AD9-D2389411B8E7}" type="slidenum">
              <a:rPr lang="en-US" altLang="en-US"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Sandy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3931</TotalTime>
  <Words>1139</Words>
  <Application>Microsoft Office PowerPoint</Application>
  <PresentationFormat>On-screen Show (4:3)</PresentationFormat>
  <Paragraphs>321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Aharoni</vt:lpstr>
      <vt:lpstr>Arial</vt:lpstr>
      <vt:lpstr>Calibri</vt:lpstr>
      <vt:lpstr>Courier New</vt:lpstr>
      <vt:lpstr>Garamond</vt:lpstr>
      <vt:lpstr>Wingdings</vt:lpstr>
      <vt:lpstr>Edge</vt:lpstr>
      <vt:lpstr>Corso Organizzatori CO 2017</vt:lpstr>
      <vt:lpstr>Panoramica</vt:lpstr>
      <vt:lpstr>Classifiche Online: Web App</vt:lpstr>
      <vt:lpstr>Classifiche Online: Schermi ~Giganti</vt:lpstr>
      <vt:lpstr>Classifiche Online: Collegamento Rete</vt:lpstr>
      <vt:lpstr>Classifiche Online: OL-Einzel</vt:lpstr>
      <vt:lpstr>Classifiche Online: OL-Einzel</vt:lpstr>
      <vt:lpstr>Classifiche Online: Sito SOLV</vt:lpstr>
      <vt:lpstr>Panoramica</vt:lpstr>
      <vt:lpstr>Classifiche Finali: Dopo la Gara</vt:lpstr>
      <vt:lpstr>Panoramica</vt:lpstr>
      <vt:lpstr>SI-AIR+ – Panoramica</vt:lpstr>
      <vt:lpstr>SI-AIR – Per Concorrenti</vt:lpstr>
      <vt:lpstr>SI-Air – Per Concorrenti</vt:lpstr>
      <vt:lpstr>SI-Air – Per Concorrenti</vt:lpstr>
      <vt:lpstr>SI-Air – Per Concorrenti</vt:lpstr>
      <vt:lpstr>SI-Air – Per Organizzatori (Progr. Punti)</vt:lpstr>
      <vt:lpstr>SI-Air – Per Organizzatori (Progr. Punti)</vt:lpstr>
      <vt:lpstr>SI-Air – Per Organizzatori (Gestione punti)</vt:lpstr>
      <vt:lpstr>SI-Air – Per Organizzatori (Posa punti)</vt:lpstr>
      <vt:lpstr>SI-Air – Per Organizzatori (Posa arrivo)</vt:lpstr>
      <vt:lpstr>SI-Air – Per Organizzatori (Chip e percorsi)</vt:lpstr>
      <vt:lpstr>SI-Air – Per Organizzatori (Punti speciali)</vt:lpstr>
      <vt:lpstr>Panoramica</vt:lpstr>
      <vt:lpstr>Novità OL-Einzel</vt:lpstr>
      <vt:lpstr>Panoramica</vt:lpstr>
      <vt:lpstr>Feedback 2016 / Proposte 2017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Organizzatori 2008</dc:title>
  <dc:creator>IBM_USER</dc:creator>
  <cp:lastModifiedBy>Sandro Corsi</cp:lastModifiedBy>
  <cp:revision>176</cp:revision>
  <dcterms:created xsi:type="dcterms:W3CDTF">2008-02-21T22:23:13Z</dcterms:created>
  <dcterms:modified xsi:type="dcterms:W3CDTF">2017-02-16T19:30:08Z</dcterms:modified>
</cp:coreProperties>
</file>