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797675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9A572-6213-44C2-808C-C7DB04FFC771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60656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FE0CD-8786-40DB-9BB4-86C96942C19C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44790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AAC88-40E9-4659-9D9F-DFAAA985D23D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81283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EC466-5BF3-4519-960C-6AE676939A42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98094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EE1B1-E991-48EE-8E61-06C6613C7838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73528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21D77-8153-4937-9E0F-5F39F91D84EE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456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0801E-F457-4996-B762-544A9943BEED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4154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4BA97-1F0A-41FE-8743-7BAA066FC14D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7391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BC125-92AF-4EF9-A5CA-7B9477033388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46938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EF89E-98EA-4FDE-96ED-CBAD1B99D563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33716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C874B-BF1D-48AD-9FE6-8EEBA7E5087F}" type="slidenum">
              <a:rPr lang="it-IT" altLang="it-CH"/>
              <a:pPr/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49742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 smtClean="0"/>
              <a:t>Fare clic per modificare gli stili del testo dello schema</a:t>
            </a:r>
          </a:p>
          <a:p>
            <a:pPr lvl="1"/>
            <a:r>
              <a:rPr lang="it-IT" altLang="it-CH" smtClean="0"/>
              <a:t>Secondo livello</a:t>
            </a:r>
          </a:p>
          <a:p>
            <a:pPr lvl="2"/>
            <a:r>
              <a:rPr lang="it-IT" altLang="it-CH" smtClean="0"/>
              <a:t>Terzo livello</a:t>
            </a:r>
          </a:p>
          <a:p>
            <a:pPr lvl="3"/>
            <a:r>
              <a:rPr lang="it-IT" altLang="it-CH" smtClean="0"/>
              <a:t>Quarto livello</a:t>
            </a:r>
          </a:p>
          <a:p>
            <a:pPr lvl="4"/>
            <a:r>
              <a:rPr lang="it-IT" altLang="it-CH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BB363D-F9B9-49F3-BFE7-95462F9FC7E1}" type="slidenum">
              <a:rPr lang="it-IT" altLang="it-CH"/>
              <a:pPr/>
              <a:t>‹N›</a:t>
            </a:fld>
            <a:endParaRPr lang="it-IT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CH" sz="4000" dirty="0" smtClean="0">
                <a:ea typeface="ＭＳ Ｐゴシック" pitchFamily="34" charset="-128"/>
              </a:rPr>
              <a:t/>
            </a:r>
            <a:br>
              <a:rPr lang="it-IT" altLang="it-CH" sz="4000" dirty="0" smtClean="0">
                <a:ea typeface="ＭＳ Ｐゴシック" pitchFamily="34" charset="-128"/>
              </a:rPr>
            </a:br>
            <a:r>
              <a:rPr lang="it-IT" altLang="it-CH" sz="4000" b="1" dirty="0" smtClean="0">
                <a:ea typeface="ＭＳ Ｐゴシック" pitchFamily="34" charset="-128"/>
              </a:rPr>
              <a:t/>
            </a:r>
            <a:br>
              <a:rPr lang="it-IT" altLang="it-CH" sz="4000" b="1" dirty="0" smtClean="0">
                <a:ea typeface="ＭＳ Ｐゴシック" pitchFamily="34" charset="-128"/>
              </a:rPr>
            </a:br>
            <a:endParaRPr lang="it-IT" altLang="it-CH" sz="4000" dirty="0" smtClean="0">
              <a:ea typeface="ＭＳ Ｐゴシック" pitchFamily="34" charset="-128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9867" y="3356992"/>
            <a:ext cx="7396236" cy="17526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it-IT" altLang="it-CH" b="1" dirty="0" smtClean="0">
                <a:ea typeface="ＭＳ Ｐゴシック" pitchFamily="34" charset="-128"/>
              </a:rPr>
              <a:t>Serata per organizzatori di gare 2016</a:t>
            </a:r>
          </a:p>
          <a:p>
            <a:pPr eaLnBrk="1" hangingPunct="1">
              <a:spcBef>
                <a:spcPts val="1200"/>
              </a:spcBef>
            </a:pPr>
            <a:r>
              <a:rPr lang="it-CH" altLang="it-CH" b="1" dirty="0" smtClean="0">
                <a:ea typeface="ＭＳ Ｐゴシック" pitchFamily="34" charset="-128"/>
              </a:rPr>
              <a:t>CO e ambiente</a:t>
            </a:r>
            <a:endParaRPr lang="it-IT" altLang="it-CH" b="1" dirty="0" smtClean="0">
              <a:ea typeface="ＭＳ Ｐゴシック" pitchFamily="34" charset="-128"/>
            </a:endParaRPr>
          </a:p>
        </p:txBody>
      </p:sp>
      <p:pic>
        <p:nvPicPr>
          <p:cNvPr id="13315" name="Immagine 7" descr="allampanato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1" y="357188"/>
            <a:ext cx="1309835" cy="243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Immagine 5" descr="LogoAsti_r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9" y="1071563"/>
            <a:ext cx="3499296" cy="15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19256" cy="490066"/>
          </a:xfrm>
        </p:spPr>
        <p:txBody>
          <a:bodyPr/>
          <a:lstStyle/>
          <a:p>
            <a:pPr eaLnBrk="1" hangingPunct="1"/>
            <a:r>
              <a:rPr lang="it-IT" altLang="it-CH" sz="4000" b="1" dirty="0" smtClean="0">
                <a:ea typeface="ＭＳ Ｐゴシック" pitchFamily="34" charset="-128"/>
              </a:rPr>
              <a:t>Basi legali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971600" y="1484784"/>
            <a:ext cx="6912768" cy="4536504"/>
          </a:xfrm>
        </p:spPr>
        <p:txBody>
          <a:bodyPr/>
          <a:lstStyle/>
          <a:p>
            <a:r>
              <a:rPr lang="it-CH" dirty="0" smtClean="0"/>
              <a:t>Legge federale sulle foreste (art. 14, accessibilità/autorizzazione);</a:t>
            </a:r>
          </a:p>
          <a:p>
            <a:r>
              <a:rPr lang="it-CH" dirty="0" smtClean="0"/>
              <a:t>Legge cantonale sulle foreste (art. 33, accessibilità/autorizzazione);</a:t>
            </a:r>
          </a:p>
          <a:p>
            <a:r>
              <a:rPr lang="it-CH" dirty="0" smtClean="0"/>
              <a:t>Regolamento di applicazione della legge cantonale sulle foreste (art. 17 e seguenti, autorizzazione/procedura);</a:t>
            </a:r>
          </a:p>
          <a:p>
            <a:r>
              <a:rPr lang="it-CH" dirty="0" smtClean="0"/>
              <a:t>Normative federali e cantonali sulla protezione della natura.</a:t>
            </a:r>
            <a:endParaRPr lang="it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19256" cy="490066"/>
          </a:xfrm>
        </p:spPr>
        <p:txBody>
          <a:bodyPr/>
          <a:lstStyle/>
          <a:p>
            <a:pPr eaLnBrk="1" hangingPunct="1"/>
            <a:r>
              <a:rPr lang="it-IT" altLang="it-CH" sz="4000" b="1" dirty="0" smtClean="0">
                <a:ea typeface="ＭＳ Ｐゴシック" pitchFamily="34" charset="-128"/>
              </a:rPr>
              <a:t>Progetti cartine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899592" y="1988840"/>
            <a:ext cx="7272808" cy="3456383"/>
          </a:xfrm>
        </p:spPr>
        <p:txBody>
          <a:bodyPr/>
          <a:lstStyle/>
          <a:p>
            <a:r>
              <a:rPr lang="it-CH" sz="3200" dirty="0" smtClean="0"/>
              <a:t>progetti </a:t>
            </a:r>
            <a:r>
              <a:rPr lang="it-CH" sz="3200" dirty="0" smtClean="0"/>
              <a:t>di nuove cartine </a:t>
            </a:r>
            <a:r>
              <a:rPr lang="it-CH" sz="3200" dirty="0" smtClean="0"/>
              <a:t>solo con annuncio gara alla </a:t>
            </a:r>
            <a:r>
              <a:rPr lang="it-CH" sz="3200" dirty="0" smtClean="0"/>
              <a:t>Federazione svizzera di CO (Swiss Orienteering);</a:t>
            </a:r>
          </a:p>
          <a:p>
            <a:r>
              <a:rPr lang="it-CH" sz="3200" dirty="0"/>
              <a:t>i</a:t>
            </a:r>
            <a:r>
              <a:rPr lang="it-CH" sz="3200" dirty="0" smtClean="0"/>
              <a:t>ter piuttosto </a:t>
            </a:r>
            <a:r>
              <a:rPr lang="it-CH" sz="3200" dirty="0" smtClean="0"/>
              <a:t>lungo e complesso</a:t>
            </a:r>
            <a:r>
              <a:rPr lang="it-CH" sz="3200" dirty="0" smtClean="0"/>
              <a:t>;</a:t>
            </a:r>
          </a:p>
          <a:p>
            <a:r>
              <a:rPr lang="it-CH" sz="3200" dirty="0"/>
              <a:t>d</a:t>
            </a:r>
            <a:r>
              <a:rPr lang="it-CH" sz="3200" dirty="0" smtClean="0"/>
              <a:t>oppione con autorizzazione gare CO.</a:t>
            </a:r>
            <a:endParaRPr lang="it-CH" sz="3200" dirty="0"/>
          </a:p>
        </p:txBody>
      </p:sp>
    </p:spTree>
    <p:extLst>
      <p:ext uri="{BB962C8B-B14F-4D97-AF65-F5344CB8AC3E}">
        <p14:creationId xmlns:p14="http://schemas.microsoft.com/office/powerpoint/2010/main" val="30329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19256" cy="490066"/>
          </a:xfrm>
        </p:spPr>
        <p:txBody>
          <a:bodyPr/>
          <a:lstStyle/>
          <a:p>
            <a:pPr eaLnBrk="1" hangingPunct="1"/>
            <a:r>
              <a:rPr lang="it-IT" altLang="it-CH" sz="4000" b="1" dirty="0" smtClean="0">
                <a:ea typeface="ＭＳ Ｐゴシック" pitchFamily="34" charset="-128"/>
              </a:rPr>
              <a:t>Gare di CO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7200800" cy="4104456"/>
          </a:xfrm>
        </p:spPr>
        <p:txBody>
          <a:bodyPr/>
          <a:lstStyle/>
          <a:p>
            <a:r>
              <a:rPr lang="it-CH" u="sng" dirty="0" smtClean="0"/>
              <a:t>Gare TMO e CT</a:t>
            </a:r>
            <a:r>
              <a:rPr lang="it-CH" dirty="0" smtClean="0"/>
              <a:t>: autorizzazione SF necessaria per manifestazioni nel bosco (procedura CO+ambiente </a:t>
            </a:r>
            <a:r>
              <a:rPr lang="it-CH" dirty="0" smtClean="0">
                <a:sym typeface="Wingdings"/>
              </a:rPr>
              <a:t> SF  uffici cantonali UNP e UCP  decisione SF  CO+ambiente  organizzatori CO);</a:t>
            </a:r>
            <a:endParaRPr lang="it-CH" dirty="0" smtClean="0"/>
          </a:p>
          <a:p>
            <a:r>
              <a:rPr lang="it-CH" u="sng" dirty="0" smtClean="0"/>
              <a:t>Gare nazionali e internazionali</a:t>
            </a:r>
            <a:r>
              <a:rPr lang="it-CH" dirty="0" smtClean="0"/>
              <a:t>: stessa procedura di prima (con ev. incontri con uffici cantonali SF, UNP e UCP);</a:t>
            </a:r>
          </a:p>
          <a:p>
            <a:r>
              <a:rPr lang="it-CH" u="sng" dirty="0"/>
              <a:t>Gare sprint</a:t>
            </a:r>
            <a:r>
              <a:rPr lang="it-CH" dirty="0"/>
              <a:t>: in paese </a:t>
            </a:r>
            <a:r>
              <a:rPr lang="it-CH" dirty="0" smtClean="0"/>
              <a:t>annuncio SC.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4658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19256" cy="490066"/>
          </a:xfrm>
        </p:spPr>
        <p:txBody>
          <a:bodyPr/>
          <a:lstStyle/>
          <a:p>
            <a:pPr eaLnBrk="1" hangingPunct="1"/>
            <a:r>
              <a:rPr lang="it-IT" altLang="it-CH" sz="4000" b="1" dirty="0" smtClean="0">
                <a:ea typeface="ＭＳ Ｐゴシック" pitchFamily="34" charset="-128"/>
              </a:rPr>
              <a:t>Decisione d’autorizzazione SF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899592" y="1484784"/>
            <a:ext cx="7632848" cy="4536504"/>
          </a:xfrm>
        </p:spPr>
        <p:txBody>
          <a:bodyPr/>
          <a:lstStyle/>
          <a:p>
            <a:r>
              <a:rPr lang="it-CH" dirty="0" smtClean="0"/>
              <a:t>Condizioni e restrizioni generali: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Vietate di regola le </a:t>
            </a:r>
            <a:r>
              <a:rPr lang="it-CH" dirty="0"/>
              <a:t>gare in terreni media-alta quota </a:t>
            </a:r>
            <a:r>
              <a:rPr lang="it-CH" dirty="0" smtClean="0"/>
              <a:t>nel periodo maggio-agosto (riproduzione alcune specie di uccelli tetraonidi)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Vietate di regola le gare in terreni media-alta quota nel periodo di caccia (1.9-20.9)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Aree protette (paludi, torbiere o biotopi) sono attraversabili solo su sentiero e segnalate con nastri sul terreno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Aree sensibili attraversabili eccezionalmente ma occorre limitare i punti ed evitare partenze o arrivi</a:t>
            </a:r>
          </a:p>
          <a:p>
            <a:pPr lvl="1">
              <a:buFont typeface="Arial" panose="020B0604020202020204" pitchFamily="34" charset="0"/>
              <a:buChar char="−"/>
            </a:pPr>
            <a:endParaRPr lang="it-CH" dirty="0" smtClean="0"/>
          </a:p>
          <a:p>
            <a:pPr lvl="1">
              <a:buFont typeface="Arial" panose="020B0604020202020204" pitchFamily="34" charset="0"/>
              <a:buChar char="−"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61004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7991176" cy="5688632"/>
          </a:xfrm>
        </p:spPr>
      </p:pic>
    </p:spTree>
    <p:extLst>
      <p:ext uri="{BB962C8B-B14F-4D97-AF65-F5344CB8AC3E}">
        <p14:creationId xmlns:p14="http://schemas.microsoft.com/office/powerpoint/2010/main" val="168397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787208" cy="5575640"/>
          </a:xfrm>
        </p:spPr>
      </p:pic>
    </p:spTree>
    <p:extLst>
      <p:ext uri="{BB962C8B-B14F-4D97-AF65-F5344CB8AC3E}">
        <p14:creationId xmlns:p14="http://schemas.microsoft.com/office/powerpoint/2010/main" val="355684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19256" cy="490066"/>
          </a:xfrm>
        </p:spPr>
        <p:txBody>
          <a:bodyPr/>
          <a:lstStyle/>
          <a:p>
            <a:pPr eaLnBrk="1" hangingPunct="1"/>
            <a:r>
              <a:rPr lang="it-IT" altLang="it-CH" sz="4000" b="1" dirty="0" smtClean="0">
                <a:ea typeface="ＭＳ Ｐゴシック" pitchFamily="34" charset="-128"/>
              </a:rPr>
              <a:t>Decisione d’autorizzazione SF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899592" y="1196752"/>
            <a:ext cx="7632848" cy="5112568"/>
          </a:xfrm>
        </p:spPr>
        <p:txBody>
          <a:bodyPr/>
          <a:lstStyle/>
          <a:p>
            <a:r>
              <a:rPr lang="it-CH" dirty="0" smtClean="0"/>
              <a:t>Condizioni particolari: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Infrastrutture o costruzioni nel bosco solo con autorizzazione degli uffici forestali di circondario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Veicoli non devono invadere le aree boschive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Divieto d’affissione sugli alberi di cartelli o insegne tramite chiodi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Pulizia del terreno di gara da rifiuti o altro materiale (nastri, bandierine, ecc.)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Informazione ai partecipanti sulle disposizioni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Informazione preventiva alla federazione ticinese dei cacciatori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it-CH" dirty="0" smtClean="0"/>
              <a:t>Per grosse manifestazioni ev. sopralluogo finale</a:t>
            </a:r>
          </a:p>
          <a:p>
            <a:pPr lvl="1">
              <a:buFont typeface="Arial" panose="020B0604020202020204" pitchFamily="34" charset="0"/>
              <a:buChar char="−"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8102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306</Words>
  <Application>Microsoft Office PowerPoint</Application>
  <PresentationFormat>Presentazione su schermo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Struttura predefinita</vt:lpstr>
      <vt:lpstr>  </vt:lpstr>
      <vt:lpstr>Basi legali</vt:lpstr>
      <vt:lpstr>Progetti cartine</vt:lpstr>
      <vt:lpstr>Gare di CO</vt:lpstr>
      <vt:lpstr>Decisione d’autorizzazione SF</vt:lpstr>
      <vt:lpstr>Presentazione standard di PowerPoint</vt:lpstr>
      <vt:lpstr>Presentazione standard di PowerPoint</vt:lpstr>
      <vt:lpstr>Decisione d’autorizzazione SF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Arn Pezzati</dc:creator>
  <cp:lastModifiedBy>Tettamanti Roberto / tupr008</cp:lastModifiedBy>
  <cp:revision>52</cp:revision>
  <cp:lastPrinted>2016-02-22T16:49:02Z</cp:lastPrinted>
  <dcterms:created xsi:type="dcterms:W3CDTF">2008-02-22T13:51:28Z</dcterms:created>
  <dcterms:modified xsi:type="dcterms:W3CDTF">2016-02-22T16:49:05Z</dcterms:modified>
</cp:coreProperties>
</file>